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custDataLst>
    <p:tags r:id="rId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DNARZ, Sylwia" initials="SYBE" lastIdx="1" clrIdx="0">
    <p:extLst>
      <p:ext uri="{19B8F6BF-5375-455C-9EA6-DF929625EA0E}">
        <p15:presenceInfo xmlns:p15="http://schemas.microsoft.com/office/powerpoint/2012/main" userId="BEDNARZ, Sylw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EE3"/>
    <a:srgbClr val="FFFFFF"/>
    <a:srgbClr val="F9F9F9"/>
    <a:srgbClr val="E6E6E6"/>
    <a:srgbClr val="B1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88" autoAdjust="0"/>
    <p:restoredTop sz="95374" autoAdjust="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07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8CF8681-7C9A-464E-8F46-DB28C99B63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9D1B7B-52FF-4E0E-92F0-7018B55AAB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BC3A1-4CF6-4C75-9199-141B2A6E6208}" type="datetimeFigureOut">
              <a:rPr lang="de-DE" smtClean="0"/>
              <a:t>20.06.23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EE7A0F-36EC-453F-8F32-A129DF5240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109F84-5C3F-4D93-B5ED-C5CB3BC254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9C0BD-1A59-4CF3-89E8-426D23253A8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8409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A8D4F-F263-4D24-A495-2FEA556DDEE6}" type="datetimeFigureOut">
              <a:rPr lang="de-DE" smtClean="0"/>
              <a:t>20.06.23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EFF3B-FA56-4390-9F71-2773B216C4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0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hyperlink" Target="https://www.instagram.com/statmath_gmbh/?hl=de" TargetMode="External"/><Relationship Id="rId7" Type="http://schemas.openxmlformats.org/officeDocument/2006/relationships/hyperlink" Target="http://www.linkedin.com/company/statmath-gmbh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emf"/><Relationship Id="rId11" Type="http://schemas.openxmlformats.org/officeDocument/2006/relationships/hyperlink" Target="http://www.statmath.de/" TargetMode="External"/><Relationship Id="rId5" Type="http://schemas.openxmlformats.org/officeDocument/2006/relationships/hyperlink" Target="https://www.facebook.com/StatmathGmbh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emf"/><Relationship Id="rId9" Type="http://schemas.openxmlformats.org/officeDocument/2006/relationships/hyperlink" Target="https://www.xing.com/companies/statmathgmbh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eberflug-wald-mobilesettings-3-720.mp4" descr="ueberflug-wald-mobilesettings-3-720.mp4">
            <a:hlinkClick r:id="" action="ppaction://media"/>
            <a:extLst>
              <a:ext uri="{FF2B5EF4-FFF2-40B4-BE49-F238E27FC236}">
                <a16:creationId xmlns:a16="http://schemas.microsoft.com/office/drawing/2014/main" id="{784CA939-3FD0-8A4B-B682-C200AB4BAE3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E0723C-5621-4226-84BA-10FD7E2C33F9}"/>
              </a:ext>
            </a:extLst>
          </p:cNvPr>
          <p:cNvSpPr/>
          <p:nvPr userDrawn="1"/>
        </p:nvSpPr>
        <p:spPr>
          <a:xfrm>
            <a:off x="4404000" y="1413000"/>
            <a:ext cx="3384000" cy="403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EAD282-603E-43F2-8186-8170A70064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34" y="1840782"/>
            <a:ext cx="2400933" cy="31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Prä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D1EA31C-7757-468A-A8B6-CA268A789A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984833" cy="4791456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3E1C445C-DEB0-467E-AE20-20042D7D9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4224581"/>
            <a:ext cx="5616575" cy="320675"/>
          </a:xfrm>
        </p:spPr>
        <p:txBody>
          <a:bodyPr anchor="ctr"/>
          <a:lstStyle>
            <a:lvl1pPr marL="0" indent="0" algn="r">
              <a:spcBef>
                <a:spcPts val="0"/>
              </a:spcBef>
              <a:buFontTx/>
              <a:buNone/>
              <a:defRPr sz="54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Präsentationstitel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7E3261-5D61-4D16-B471-1A8FF107CE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CA685B2F-BAC7-46D1-844D-3CCD906D03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984833" cy="479145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2713AC3-C619-4BAF-9989-45172B3A88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87BB6A67-4722-4F53-983B-A541BC511626}"/>
              </a:ext>
            </a:extLst>
          </p:cNvPr>
          <p:cNvSpPr txBox="1">
            <a:spLocks/>
          </p:cNvSpPr>
          <p:nvPr userDrawn="1"/>
        </p:nvSpPr>
        <p:spPr>
          <a:xfrm>
            <a:off x="479425" y="337692"/>
            <a:ext cx="10119600" cy="61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F2DC77-9560-47AC-A9E2-F957F6EA73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4116" y="1747433"/>
            <a:ext cx="4575756" cy="720726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/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3E3CB63-8B3C-43D6-800F-9FAE103374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44116" y="2706475"/>
            <a:ext cx="4575756" cy="720726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/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7992C9C1-B418-4DA7-9238-12742749C8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44115" y="3672554"/>
            <a:ext cx="4575755" cy="720726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/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616DBDB9-BF89-FD43-86E0-954F3891CE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44116" y="4638633"/>
            <a:ext cx="4575756" cy="720726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/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DEB0C36-56F0-184F-B7AD-A9096B1987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44115" y="5604712"/>
            <a:ext cx="4575755" cy="720726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/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22E079E-EAA9-9A45-93BD-312631468A72}"/>
              </a:ext>
            </a:extLst>
          </p:cNvPr>
          <p:cNvSpPr/>
          <p:nvPr userDrawn="1"/>
        </p:nvSpPr>
        <p:spPr>
          <a:xfrm>
            <a:off x="6096000" y="1736725"/>
            <a:ext cx="726626" cy="7266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5EC8581-2222-2841-828F-6C90DCED3457}"/>
              </a:ext>
            </a:extLst>
          </p:cNvPr>
          <p:cNvSpPr txBox="1"/>
          <p:nvPr userDrawn="1"/>
        </p:nvSpPr>
        <p:spPr>
          <a:xfrm>
            <a:off x="6102439" y="1741533"/>
            <a:ext cx="713749" cy="7266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17F8707-D2EF-9D49-88FF-02563406CB2C}"/>
              </a:ext>
            </a:extLst>
          </p:cNvPr>
          <p:cNvSpPr/>
          <p:nvPr userDrawn="1"/>
        </p:nvSpPr>
        <p:spPr>
          <a:xfrm>
            <a:off x="6102439" y="2703525"/>
            <a:ext cx="726626" cy="726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92311F5-A788-6A46-AD41-0C7EBE9C8E61}"/>
              </a:ext>
            </a:extLst>
          </p:cNvPr>
          <p:cNvSpPr txBox="1"/>
          <p:nvPr userDrawn="1"/>
        </p:nvSpPr>
        <p:spPr>
          <a:xfrm>
            <a:off x="6140404" y="2706475"/>
            <a:ext cx="726626" cy="7266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964163E-8511-F449-BBA0-2D3894F1C549}"/>
              </a:ext>
            </a:extLst>
          </p:cNvPr>
          <p:cNvSpPr/>
          <p:nvPr userDrawn="1"/>
        </p:nvSpPr>
        <p:spPr>
          <a:xfrm>
            <a:off x="6102439" y="3669604"/>
            <a:ext cx="726626" cy="7266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3ED8B71-BA05-A34A-A7D3-358E1ADA7DAC}"/>
              </a:ext>
            </a:extLst>
          </p:cNvPr>
          <p:cNvSpPr txBox="1"/>
          <p:nvPr userDrawn="1"/>
        </p:nvSpPr>
        <p:spPr>
          <a:xfrm>
            <a:off x="6096000" y="3673690"/>
            <a:ext cx="726626" cy="7266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32EE982-2F46-2C49-A075-B591266C61A7}"/>
              </a:ext>
            </a:extLst>
          </p:cNvPr>
          <p:cNvSpPr/>
          <p:nvPr userDrawn="1"/>
        </p:nvSpPr>
        <p:spPr>
          <a:xfrm>
            <a:off x="6096000" y="4626753"/>
            <a:ext cx="726626" cy="726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19B1B27-88F5-5240-91E5-3C7DEE49DDEF}"/>
              </a:ext>
            </a:extLst>
          </p:cNvPr>
          <p:cNvSpPr txBox="1"/>
          <p:nvPr userDrawn="1"/>
        </p:nvSpPr>
        <p:spPr>
          <a:xfrm>
            <a:off x="6102439" y="4636251"/>
            <a:ext cx="726626" cy="7266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7C88E01-21AD-4241-9977-3C32493B7FC0}"/>
              </a:ext>
            </a:extLst>
          </p:cNvPr>
          <p:cNvSpPr/>
          <p:nvPr userDrawn="1"/>
        </p:nvSpPr>
        <p:spPr>
          <a:xfrm>
            <a:off x="6102439" y="5598812"/>
            <a:ext cx="726626" cy="7266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683FD1-FFF8-324A-9A0E-A0BB9C7AB15B}"/>
              </a:ext>
            </a:extLst>
          </p:cNvPr>
          <p:cNvSpPr txBox="1"/>
          <p:nvPr userDrawn="1"/>
        </p:nvSpPr>
        <p:spPr>
          <a:xfrm>
            <a:off x="6089562" y="5589314"/>
            <a:ext cx="726626" cy="7266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41558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gemein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E26E0-BD75-4B3C-9E21-58018334C1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736725"/>
            <a:ext cx="11232000" cy="46080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EE2B72-01C8-48FD-A367-DA6884FD0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E7723EFB-E4A3-427A-BBC8-652DB8C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Datumsplatzhalter 3">
            <a:extLst>
              <a:ext uri="{FF2B5EF4-FFF2-40B4-BE49-F238E27FC236}">
                <a16:creationId xmlns:a16="http://schemas.microsoft.com/office/drawing/2014/main" id="{083EB241-55B1-4EBB-A5F3-92CBB8F76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20CD894-6EAE-A942-A595-8B2D1C323E57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6" name="Fußzeilenplatzhalter 4">
            <a:extLst>
              <a:ext uri="{FF2B5EF4-FFF2-40B4-BE49-F238E27FC236}">
                <a16:creationId xmlns:a16="http://schemas.microsoft.com/office/drawing/2014/main" id="{2D6DFEF9-5E3A-4A61-9395-335EE9861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F1B7E5-C6CC-4937-98A6-44C565357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C56B566-43C8-4F4B-B598-FC0B0048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1961DA4F-AB30-4A18-ACCB-A96605152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F2AA50-A822-4A43-B47F-9CA6CA7E2467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504F23B0-ACB1-4526-8366-70909AD07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505C3E-16C7-7D48-8C25-4F5AEBEE3F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736725"/>
            <a:ext cx="5616575" cy="4608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AF942F31-BBB5-B44F-A169-5D28A6654A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5999" y="1736725"/>
            <a:ext cx="5623871" cy="4608513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58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F1B7E5-C6CC-4937-98A6-44C565357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C56B566-43C8-4F4B-B598-FC0B0048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1961DA4F-AB30-4A18-ACCB-A96605152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E5E00B-E4D3-CB41-B5CE-7C2AF4C35418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504F23B0-ACB1-4526-8366-70909AD07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95994E71-5DC9-C24E-98D0-16734C5779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425" y="5524692"/>
            <a:ext cx="11232000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4C7AB729-BC4C-A447-8155-875E4E9B08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425" y="1736725"/>
            <a:ext cx="11240446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81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inkl.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F1B7E5-C6CC-4937-98A6-44C565357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1" name="Foliennummernplatzhalter 5">
            <a:extLst>
              <a:ext uri="{FF2B5EF4-FFF2-40B4-BE49-F238E27FC236}">
                <a16:creationId xmlns:a16="http://schemas.microsoft.com/office/drawing/2014/main" id="{AC56B566-43C8-4F4B-B598-FC0B0048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1961DA4F-AB30-4A18-ACCB-A96605152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19145DF-DB12-A54B-A4DB-BB4B9D10F883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504F23B0-ACB1-4526-8366-70909AD07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505C3E-16C7-7D48-8C25-4F5AEBEE3F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736725"/>
            <a:ext cx="5616575" cy="4608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E3399C69-1105-754C-B70C-B890639E84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1736725"/>
            <a:ext cx="5616575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0FE679E7-2603-2C4E-A032-39B53C77B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264" y="5524691"/>
            <a:ext cx="5616162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8430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inkl. 2 Beschreib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0CBC6B-A6FD-422F-91D5-20F147E6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425" y="1736725"/>
            <a:ext cx="5436000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B906-2A57-41B5-AE25-CFE21EE5A9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05ADBB7-F75A-4C75-ACE3-2E7E19EE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C4000338-A404-4997-851D-2A46A96EBC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6575" y="1736725"/>
            <a:ext cx="5436000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F6800FB-BC6C-476A-BF6B-3A6B1AC19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304FF23B-3EF3-47B8-94CA-43B86D54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8761B5A-3C58-B640-BB1C-63DAD681FF54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90F14E46-FB7E-40A6-A7A7-CACD834DE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E3DF2B-88D8-F64D-A483-AB7A29FBA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0BB603-148F-5B42-811F-2A8D6DDEA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5524692"/>
            <a:ext cx="5435600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F3F2557E-FC61-C94D-856D-D57FC8E95B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5825" y="5524691"/>
            <a:ext cx="5435600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7290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inkl. 1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0CBC6B-A6FD-422F-91D5-20F147E6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425" y="1736725"/>
            <a:ext cx="5436000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B906-2A57-41B5-AE25-CFE21EE5A9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05ADBB7-F75A-4C75-ACE3-2E7E19EE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10" name="Bildplatzhalter 2">
            <a:extLst>
              <a:ext uri="{FF2B5EF4-FFF2-40B4-BE49-F238E27FC236}">
                <a16:creationId xmlns:a16="http://schemas.microsoft.com/office/drawing/2014/main" id="{C4000338-A404-4997-851D-2A46A96EBC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6575" y="1736725"/>
            <a:ext cx="5436000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F6800FB-BC6C-476A-BF6B-3A6B1AC19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304FF23B-3EF3-47B8-94CA-43B86D54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53A0DF9-99E7-DE4D-B0CD-4E127AA06CE0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90F14E46-FB7E-40A6-A7A7-CACD834DE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E3DF2B-88D8-F64D-A483-AB7A29FBA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0BB603-148F-5B42-811F-2A8D6DDEA4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5524692"/>
            <a:ext cx="11232000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1915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inkl. Beschrei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B906-2A57-41B5-AE25-CFE21EE5A9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05ADBB7-F75A-4C75-ACE3-2E7E19EE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CF6800FB-BC6C-476A-BF6B-3A6B1AC19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304FF23B-3EF3-47B8-94CA-43B86D543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7B8FE57-4D8C-4942-8414-29FC40C3008F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90F14E46-FB7E-40A6-A7A7-CACD834DE8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2E3DF2B-88D8-F64D-A483-AB7A29FBA9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F1AC23F7-3E1A-0940-B39A-6E7B1F2C4F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5425" y="4136057"/>
            <a:ext cx="5436000" cy="1800000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9A1022C-664C-634A-B177-65518AC9E516}"/>
              </a:ext>
            </a:extLst>
          </p:cNvPr>
          <p:cNvSpPr txBox="1"/>
          <p:nvPr userDrawn="1"/>
        </p:nvSpPr>
        <p:spPr>
          <a:xfrm>
            <a:off x="7068312" y="373075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0" indent="0" algn="l"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3E413046-A3A0-C243-BB30-C5DF9BAA0C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425" y="1736725"/>
            <a:ext cx="5436000" cy="3619046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3520247E-D276-FA4A-A1F7-1C56DAA41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5524692"/>
            <a:ext cx="5435600" cy="820546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55DBF4A3-3723-A84C-8CB5-5008C983D7E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74625" y="5936056"/>
            <a:ext cx="5436000" cy="409181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B1E9F8BF-4FE0-E542-AE2D-685672FCD1F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285323" y="1747144"/>
            <a:ext cx="5436000" cy="1800000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EFFE7D4-0E0F-464A-90FF-CE3B16407A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4523" y="3547143"/>
            <a:ext cx="5436000" cy="409181"/>
          </a:xfrm>
        </p:spPr>
        <p:txBody>
          <a:bodyPr anchor="ctr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61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E26E0-BD75-4B3C-9E21-58018334C1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736725"/>
            <a:ext cx="5493504" cy="22359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CD5C3A2-C433-443A-ADAE-884C81C153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17920" y="1736725"/>
            <a:ext cx="5493505" cy="22359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DBF50E-3A41-43D1-ABDA-E6DAB1EB9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2" name="Foliennummernplatzhalter 5">
            <a:extLst>
              <a:ext uri="{FF2B5EF4-FFF2-40B4-BE49-F238E27FC236}">
                <a16:creationId xmlns:a16="http://schemas.microsoft.com/office/drawing/2014/main" id="{83264882-5B3C-4F6E-AC62-81F4D6499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D6056798-7DB6-4CE3-8156-644D87EE1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801BCB-D031-4A41-9D8C-BD1C1D6A60E0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3FE3BDEF-8F88-4D13-994E-F9BD2DD3F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E492A3A-0019-304D-92AD-51AC4300E7D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17920" y="4105658"/>
            <a:ext cx="5493504" cy="224086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8BBA5733-E9BA-5345-8617-A8BFA625D27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79425" y="4105657"/>
            <a:ext cx="5493504" cy="22392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78660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ün, Gemüse, schließen, Broccoli enthält.&#10;&#10;Automatisch generierte Beschreibung">
            <a:extLst>
              <a:ext uri="{FF2B5EF4-FFF2-40B4-BE49-F238E27FC236}">
                <a16:creationId xmlns:a16="http://schemas.microsoft.com/office/drawing/2014/main" id="{7E4D8629-0BD2-9440-A54F-B0E607E10F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7792" y="0"/>
            <a:ext cx="12299792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E0723C-5621-4226-84BA-10FD7E2C33F9}"/>
              </a:ext>
            </a:extLst>
          </p:cNvPr>
          <p:cNvSpPr/>
          <p:nvPr userDrawn="1"/>
        </p:nvSpPr>
        <p:spPr>
          <a:xfrm>
            <a:off x="4404000" y="1413000"/>
            <a:ext cx="3384000" cy="403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EAD282-603E-43F2-8186-8170A7006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534" y="1840782"/>
            <a:ext cx="2400933" cy="31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EE2B72-01C8-48FD-A367-DA6884FD0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4" name="Foliennummernplatzhalter 5">
            <a:extLst>
              <a:ext uri="{FF2B5EF4-FFF2-40B4-BE49-F238E27FC236}">
                <a16:creationId xmlns:a16="http://schemas.microsoft.com/office/drawing/2014/main" id="{E7723EFB-E4A3-427A-BBC8-652DB8C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5" name="Datumsplatzhalter 3">
            <a:extLst>
              <a:ext uri="{FF2B5EF4-FFF2-40B4-BE49-F238E27FC236}">
                <a16:creationId xmlns:a16="http://schemas.microsoft.com/office/drawing/2014/main" id="{083EB241-55B1-4EBB-A5F3-92CBB8F76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39CE3C5-4E3D-9B42-AA4E-5508101F6447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6" name="Fußzeilenplatzhalter 4">
            <a:extLst>
              <a:ext uri="{FF2B5EF4-FFF2-40B4-BE49-F238E27FC236}">
                <a16:creationId xmlns:a16="http://schemas.microsoft.com/office/drawing/2014/main" id="{2D6DFEF9-5E3A-4A61-9395-335EE9861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C7FA18E-A4C5-2C48-82C5-9B9FE3BAA17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8263664"/>
              </p:ext>
            </p:extLst>
          </p:nvPr>
        </p:nvGraphicFramePr>
        <p:xfrm>
          <a:off x="479425" y="1736724"/>
          <a:ext cx="11232000" cy="460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713819138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51701019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759571726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68611551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169484659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932792706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018909857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1788778116"/>
                    </a:ext>
                  </a:extLst>
                </a:gridCol>
              </a:tblGrid>
              <a:tr h="7680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740330"/>
                  </a:ext>
                </a:extLst>
              </a:tr>
              <a:tr h="76808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999841"/>
                  </a:ext>
                </a:extLst>
              </a:tr>
              <a:tr h="76808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657772"/>
                  </a:ext>
                </a:extLst>
              </a:tr>
              <a:tr h="76808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46175"/>
                  </a:ext>
                </a:extLst>
              </a:tr>
              <a:tr h="76808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797113"/>
                  </a:ext>
                </a:extLst>
              </a:tr>
              <a:tr h="768085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75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0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74F3F2A-95AE-B745-AD60-BD43E0BD14D7}"/>
              </a:ext>
            </a:extLst>
          </p:cNvPr>
          <p:cNvGrpSpPr/>
          <p:nvPr userDrawn="1"/>
        </p:nvGrpSpPr>
        <p:grpSpPr>
          <a:xfrm>
            <a:off x="11088625" y="5721925"/>
            <a:ext cx="622800" cy="622800"/>
            <a:chOff x="9832769" y="1282797"/>
            <a:chExt cx="622800" cy="6228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820D1B54-6B7D-1E40-8BAA-893ACBCE08DD}"/>
                </a:ext>
              </a:extLst>
            </p:cNvPr>
            <p:cNvSpPr>
              <a:spLocks/>
            </p:cNvSpPr>
            <p:nvPr userDrawn="1"/>
          </p:nvSpPr>
          <p:spPr>
            <a:xfrm>
              <a:off x="9832769" y="1282797"/>
              <a:ext cx="622800" cy="622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CB032A-BC79-A048-B981-F90053FA63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9764" y="1363411"/>
              <a:ext cx="335244" cy="465161"/>
            </a:xfrm>
            <a:prstGeom prst="rect">
              <a:avLst/>
            </a:prstGeom>
          </p:spPr>
        </p:pic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E26E0-BD75-4B3C-9E21-58018334C1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425" y="1736724"/>
            <a:ext cx="11232000" cy="4608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EE2B72-01C8-48FD-A367-DA6884FD0E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20" name="Foliennummernplatzhalter 5">
            <a:extLst>
              <a:ext uri="{FF2B5EF4-FFF2-40B4-BE49-F238E27FC236}">
                <a16:creationId xmlns:a16="http://schemas.microsoft.com/office/drawing/2014/main" id="{4B122249-0413-445F-A398-4EBF3290E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64E26095-BC08-4F17-8B38-2A06832190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2BAEF7F-CBFE-4247-A5BB-4DB9253EBBC3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820572AA-E85B-4A94-A8F0-24709ECA5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046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0CBC6B-A6FD-422F-91D5-20F147E6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47AB906-2A57-41B5-AE25-CFE21EE5A9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05ADBB7-F75A-4C75-ACE3-2E7E19EE4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6" name="Grafik 5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F9203EAA-5589-834D-AC1C-78A2633731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863" y="47710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2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827BBE-E97D-4D4B-B873-A7C7FD68F0EA}"/>
              </a:ext>
            </a:extLst>
          </p:cNvPr>
          <p:cNvSpPr/>
          <p:nvPr userDrawn="1"/>
        </p:nvSpPr>
        <p:spPr>
          <a:xfrm>
            <a:off x="479424" y="2054793"/>
            <a:ext cx="828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1FEB24F-9035-499A-B993-C96CC6E982D6}"/>
              </a:ext>
            </a:extLst>
          </p:cNvPr>
          <p:cNvSpPr/>
          <p:nvPr userDrawn="1"/>
        </p:nvSpPr>
        <p:spPr>
          <a:xfrm>
            <a:off x="6276574" y="2054793"/>
            <a:ext cx="828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DBF50E-3A41-43D1-ABDA-E6DAB1EB9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AD0863-970F-4E10-B4C2-727775691C84}"/>
              </a:ext>
            </a:extLst>
          </p:cNvPr>
          <p:cNvCxnSpPr>
            <a:cxnSpLocks/>
          </p:cNvCxnSpPr>
          <p:nvPr userDrawn="1"/>
        </p:nvCxnSpPr>
        <p:spPr>
          <a:xfrm>
            <a:off x="1622298" y="2468793"/>
            <a:ext cx="4338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92BB21B0-1807-4A61-A42A-2255E8885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9439EE90-BCDD-4155-A617-91D82F26E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A4888F5-BD0F-5E42-B4DE-8262A275EF16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4" name="Fußzeilenplatzhalter 4">
            <a:extLst>
              <a:ext uri="{FF2B5EF4-FFF2-40B4-BE49-F238E27FC236}">
                <a16:creationId xmlns:a16="http://schemas.microsoft.com/office/drawing/2014/main" id="{9FD5C37D-1F1D-4F0F-A2F1-0535C54FE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B12013-0FA5-F64B-9CEE-B398EE3FB92A}"/>
              </a:ext>
            </a:extLst>
          </p:cNvPr>
          <p:cNvSpPr txBox="1"/>
          <p:nvPr userDrawn="1"/>
        </p:nvSpPr>
        <p:spPr>
          <a:xfrm>
            <a:off x="479424" y="2054793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D4596CD-D06E-5C40-BF9E-EEA1A1894169}"/>
              </a:ext>
            </a:extLst>
          </p:cNvPr>
          <p:cNvSpPr txBox="1"/>
          <p:nvPr userDrawn="1"/>
        </p:nvSpPr>
        <p:spPr>
          <a:xfrm>
            <a:off x="6276574" y="2054793"/>
            <a:ext cx="828000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14009A-3ACD-234E-A02A-70F6EDC01020}"/>
              </a:ext>
            </a:extLst>
          </p:cNvPr>
          <p:cNvSpPr txBox="1"/>
          <p:nvPr userDrawn="1"/>
        </p:nvSpPr>
        <p:spPr>
          <a:xfrm>
            <a:off x="1538868" y="408134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16000" indent="-21600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Char char="§"/>
            </a:pPr>
            <a:endParaRPr lang="de-DE" dirty="0" err="1">
              <a:solidFill>
                <a:srgbClr val="00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16B479D-E57D-CC44-A50E-6D75B2944FF6}"/>
              </a:ext>
            </a:extLst>
          </p:cNvPr>
          <p:cNvSpPr txBox="1"/>
          <p:nvPr userDrawn="1"/>
        </p:nvSpPr>
        <p:spPr>
          <a:xfrm>
            <a:off x="479425" y="3437960"/>
            <a:ext cx="5623871" cy="29072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rgbClr val="000000"/>
                </a:solidFill>
              </a:rPr>
              <a:t>Data Check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itchFamily="2" charset="2"/>
              <a:buChar char="§"/>
            </a:pPr>
            <a:r>
              <a:rPr lang="de-DE" dirty="0">
                <a:solidFill>
                  <a:srgbClr val="000000"/>
                </a:solidFill>
              </a:rPr>
              <a:t>Erste Überprüfung der verfügbaren Daten </a:t>
            </a:r>
            <a:br>
              <a:rPr lang="de-DE" dirty="0">
                <a:solidFill>
                  <a:srgbClr val="000000"/>
                </a:solidFill>
              </a:rPr>
            </a:br>
            <a:r>
              <a:rPr lang="de-DE" dirty="0">
                <a:solidFill>
                  <a:srgbClr val="000000"/>
                </a:solidFill>
              </a:rPr>
              <a:t>hinsichtlich Datenqualität und Ergebnispotenzial.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5D72A-2F5F-EB40-AD7C-3E70A2C585B6}"/>
              </a:ext>
            </a:extLst>
          </p:cNvPr>
          <p:cNvSpPr txBox="1"/>
          <p:nvPr userDrawn="1"/>
        </p:nvSpPr>
        <p:spPr>
          <a:xfrm>
            <a:off x="1286359" y="378158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216000" indent="-21600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Char char="§"/>
            </a:pPr>
            <a:endParaRPr lang="de-DE" dirty="0" err="1">
              <a:solidFill>
                <a:srgbClr val="000000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8B8F60-50ED-AB4C-8957-2267A5925A83}"/>
              </a:ext>
            </a:extLst>
          </p:cNvPr>
          <p:cNvSpPr txBox="1"/>
          <p:nvPr userDrawn="1"/>
        </p:nvSpPr>
        <p:spPr>
          <a:xfrm>
            <a:off x="6103296" y="3443900"/>
            <a:ext cx="5623871" cy="29013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rgbClr val="000000"/>
                </a:solidFill>
              </a:rPr>
              <a:t>„</a:t>
            </a:r>
            <a:r>
              <a:rPr lang="de-DE" b="1" dirty="0" err="1">
                <a:solidFill>
                  <a:srgbClr val="000000"/>
                </a:solidFill>
              </a:rPr>
              <a:t>PoC</a:t>
            </a:r>
            <a:r>
              <a:rPr lang="de-DE" b="1" dirty="0">
                <a:solidFill>
                  <a:srgbClr val="000000"/>
                </a:solidFill>
              </a:rPr>
              <a:t>“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itchFamily="2" charset="2"/>
              <a:buChar char="§"/>
            </a:pPr>
            <a:r>
              <a:rPr lang="de-DE" dirty="0" err="1">
                <a:solidFill>
                  <a:srgbClr val="000000"/>
                </a:solidFill>
              </a:rPr>
              <a:t>Deep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dive</a:t>
            </a:r>
            <a:r>
              <a:rPr lang="de-DE" dirty="0">
                <a:solidFill>
                  <a:srgbClr val="000000"/>
                </a:solidFill>
              </a:rPr>
              <a:t> in die Prozessstrukturen und –</a:t>
            </a:r>
            <a:r>
              <a:rPr lang="de-DE" dirty="0" err="1">
                <a:solidFill>
                  <a:srgbClr val="000000"/>
                </a:solidFill>
              </a:rPr>
              <a:t>muster</a:t>
            </a:r>
            <a:r>
              <a:rPr lang="de-DE" dirty="0">
                <a:solidFill>
                  <a:srgbClr val="000000"/>
                </a:solidFill>
              </a:rPr>
              <a:t>.</a:t>
            </a:r>
          </a:p>
          <a:p>
            <a:pPr marL="285750" indent="-285750" algn="l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itchFamily="2" charset="2"/>
              <a:buChar char="§"/>
            </a:pPr>
            <a:r>
              <a:rPr lang="de-DE" dirty="0">
                <a:solidFill>
                  <a:srgbClr val="000000"/>
                </a:solidFill>
              </a:rPr>
              <a:t>Entwicklung von Algorithmen zur Vorhersage von Prozessverhalten und Wartungsereignissen.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C43AE42E-A482-FC4A-89F5-B86EACD00C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/>
              <a:t>Arbeitspakete</a:t>
            </a:r>
          </a:p>
        </p:txBody>
      </p:sp>
    </p:spTree>
    <p:extLst>
      <p:ext uri="{BB962C8B-B14F-4D97-AF65-F5344CB8AC3E}">
        <p14:creationId xmlns:p14="http://schemas.microsoft.com/office/powerpoint/2010/main" val="11090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827BBE-E97D-4D4B-B873-A7C7FD68F0EA}"/>
              </a:ext>
            </a:extLst>
          </p:cNvPr>
          <p:cNvSpPr/>
          <p:nvPr userDrawn="1"/>
        </p:nvSpPr>
        <p:spPr>
          <a:xfrm>
            <a:off x="479424" y="2054793"/>
            <a:ext cx="828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1FEB24F-9035-499A-B993-C96CC6E982D6}"/>
              </a:ext>
            </a:extLst>
          </p:cNvPr>
          <p:cNvSpPr/>
          <p:nvPr userDrawn="1"/>
        </p:nvSpPr>
        <p:spPr>
          <a:xfrm>
            <a:off x="4315262" y="2054793"/>
            <a:ext cx="828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F1BD8DE-6686-4D4A-84D5-B2F597A075B4}"/>
              </a:ext>
            </a:extLst>
          </p:cNvPr>
          <p:cNvSpPr/>
          <p:nvPr userDrawn="1"/>
        </p:nvSpPr>
        <p:spPr>
          <a:xfrm>
            <a:off x="8209775" y="2054793"/>
            <a:ext cx="828000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DBF50E-3A41-43D1-ABDA-E6DAB1EB9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AD0863-970F-4E10-B4C2-727775691C84}"/>
              </a:ext>
            </a:extLst>
          </p:cNvPr>
          <p:cNvCxnSpPr>
            <a:cxnSpLocks/>
          </p:cNvCxnSpPr>
          <p:nvPr userDrawn="1"/>
        </p:nvCxnSpPr>
        <p:spPr>
          <a:xfrm>
            <a:off x="1622299" y="2468793"/>
            <a:ext cx="243295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F98D361-9009-4970-9105-4DA0D25A7C04}"/>
              </a:ext>
            </a:extLst>
          </p:cNvPr>
          <p:cNvCxnSpPr>
            <a:cxnSpLocks/>
          </p:cNvCxnSpPr>
          <p:nvPr userDrawn="1"/>
        </p:nvCxnSpPr>
        <p:spPr>
          <a:xfrm>
            <a:off x="5460043" y="2468793"/>
            <a:ext cx="243295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5B7C96-80B8-4857-9FE6-23AF893318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775" y="3429000"/>
            <a:ext cx="3502800" cy="29162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6C1FB54D-F80D-492D-B1A4-0355CADE6A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5262" y="3429000"/>
            <a:ext cx="3502800" cy="29162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CC98A06B-712E-48D0-8C10-504925D22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4" y="3429000"/>
            <a:ext cx="3502800" cy="29162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5449D471-B74E-45A5-B679-B160342BF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3E9D204D-5CB7-461D-84C9-21C751FEF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4ACE931-6DAC-E64A-AA84-54003EFAEBB4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F60CB0EF-7AA7-4D82-8109-B7FB8343F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002C822-87D3-934C-97AE-69BFF3C8C76E}"/>
              </a:ext>
            </a:extLst>
          </p:cNvPr>
          <p:cNvSpPr txBox="1"/>
          <p:nvPr userDrawn="1"/>
        </p:nvSpPr>
        <p:spPr>
          <a:xfrm>
            <a:off x="479424" y="2054793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C1F7222-0586-054D-A99E-8A8A7FBB929C}"/>
              </a:ext>
            </a:extLst>
          </p:cNvPr>
          <p:cNvSpPr txBox="1"/>
          <p:nvPr userDrawn="1"/>
        </p:nvSpPr>
        <p:spPr>
          <a:xfrm>
            <a:off x="4313202" y="2054793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7067FDA-E25C-7342-AD75-97B46EB591F4}"/>
              </a:ext>
            </a:extLst>
          </p:cNvPr>
          <p:cNvSpPr txBox="1"/>
          <p:nvPr userDrawn="1"/>
        </p:nvSpPr>
        <p:spPr>
          <a:xfrm>
            <a:off x="8210476" y="2046134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F259CB0B-7FE2-E843-8F02-D37E8DD5D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/>
              <a:t>Arbeitspakete</a:t>
            </a:r>
          </a:p>
        </p:txBody>
      </p:sp>
    </p:spTree>
    <p:extLst>
      <p:ext uri="{BB962C8B-B14F-4D97-AF65-F5344CB8AC3E}">
        <p14:creationId xmlns:p14="http://schemas.microsoft.com/office/powerpoint/2010/main" val="378238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827BBE-E97D-4D4B-B873-A7C7FD68F0EA}"/>
              </a:ext>
            </a:extLst>
          </p:cNvPr>
          <p:cNvSpPr/>
          <p:nvPr userDrawn="1"/>
        </p:nvSpPr>
        <p:spPr>
          <a:xfrm>
            <a:off x="479424" y="2054793"/>
            <a:ext cx="828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1FEB24F-9035-499A-B993-C96CC6E982D6}"/>
              </a:ext>
            </a:extLst>
          </p:cNvPr>
          <p:cNvSpPr/>
          <p:nvPr userDrawn="1"/>
        </p:nvSpPr>
        <p:spPr>
          <a:xfrm>
            <a:off x="3377807" y="2054793"/>
            <a:ext cx="828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F1BD8DE-6686-4D4A-84D5-B2F597A075B4}"/>
              </a:ext>
            </a:extLst>
          </p:cNvPr>
          <p:cNvSpPr/>
          <p:nvPr userDrawn="1"/>
        </p:nvSpPr>
        <p:spPr>
          <a:xfrm>
            <a:off x="6276190" y="2054793"/>
            <a:ext cx="828000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DBF50E-3A41-43D1-ABDA-E6DAB1EB9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AD0863-970F-4E10-B4C2-727775691C84}"/>
              </a:ext>
            </a:extLst>
          </p:cNvPr>
          <p:cNvCxnSpPr>
            <a:cxnSpLocks/>
          </p:cNvCxnSpPr>
          <p:nvPr userDrawn="1"/>
        </p:nvCxnSpPr>
        <p:spPr>
          <a:xfrm>
            <a:off x="1622299" y="2468793"/>
            <a:ext cx="144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F98D361-9009-4970-9105-4DA0D25A7C04}"/>
              </a:ext>
            </a:extLst>
          </p:cNvPr>
          <p:cNvCxnSpPr>
            <a:cxnSpLocks/>
          </p:cNvCxnSpPr>
          <p:nvPr userDrawn="1"/>
        </p:nvCxnSpPr>
        <p:spPr>
          <a:xfrm>
            <a:off x="4520998" y="2468793"/>
            <a:ext cx="144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5B7C96-80B8-4857-9FE6-23AF893318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6190" y="3429000"/>
            <a:ext cx="2538000" cy="29162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6C1FB54D-F80D-492D-B1A4-0355CADE6A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77807" y="3429000"/>
            <a:ext cx="2538000" cy="29162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CC98A06B-712E-48D0-8C10-504925D22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4" y="3429000"/>
            <a:ext cx="2538000" cy="29162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A29AE179-8F3D-4ED0-95A1-28A0A3711D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4574" y="3429000"/>
            <a:ext cx="2538000" cy="29162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199A944-78BF-4F2A-85B1-8B00F2B8492A}"/>
              </a:ext>
            </a:extLst>
          </p:cNvPr>
          <p:cNvSpPr/>
          <p:nvPr userDrawn="1"/>
        </p:nvSpPr>
        <p:spPr>
          <a:xfrm>
            <a:off x="9174574" y="2066248"/>
            <a:ext cx="828000" cy="8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47CC5AF9-0FAC-436A-8C11-FB390455E853}"/>
              </a:ext>
            </a:extLst>
          </p:cNvPr>
          <p:cNvCxnSpPr>
            <a:cxnSpLocks/>
          </p:cNvCxnSpPr>
          <p:nvPr userDrawn="1"/>
        </p:nvCxnSpPr>
        <p:spPr>
          <a:xfrm>
            <a:off x="7419382" y="2468793"/>
            <a:ext cx="1440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A374456E-6A7F-406C-83D3-B1ED7CBF0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7" name="Datumsplatzhalter 3">
            <a:extLst>
              <a:ext uri="{FF2B5EF4-FFF2-40B4-BE49-F238E27FC236}">
                <a16:creationId xmlns:a16="http://schemas.microsoft.com/office/drawing/2014/main" id="{58A08705-F924-4F41-A504-B1E182810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34AC01B-76C9-A041-9644-223DAF0316FF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8" name="Fußzeilenplatzhalter 4">
            <a:extLst>
              <a:ext uri="{FF2B5EF4-FFF2-40B4-BE49-F238E27FC236}">
                <a16:creationId xmlns:a16="http://schemas.microsoft.com/office/drawing/2014/main" id="{0E4FDBAB-691E-467B-9CFE-E224B8619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5B4A16D-E2CD-694D-A29B-7F3139FC76CC}"/>
              </a:ext>
            </a:extLst>
          </p:cNvPr>
          <p:cNvSpPr txBox="1"/>
          <p:nvPr userDrawn="1"/>
        </p:nvSpPr>
        <p:spPr>
          <a:xfrm>
            <a:off x="479424" y="2054793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9F2A44D-ABB8-2A4E-9A82-EEFBA4751DE2}"/>
              </a:ext>
            </a:extLst>
          </p:cNvPr>
          <p:cNvSpPr txBox="1"/>
          <p:nvPr userDrawn="1"/>
        </p:nvSpPr>
        <p:spPr>
          <a:xfrm>
            <a:off x="3379208" y="2054793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8007495-9F29-2449-A13D-C7BDA6D032A9}"/>
              </a:ext>
            </a:extLst>
          </p:cNvPr>
          <p:cNvSpPr txBox="1"/>
          <p:nvPr userDrawn="1"/>
        </p:nvSpPr>
        <p:spPr>
          <a:xfrm>
            <a:off x="6277592" y="2050431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8B95861-5DB3-C045-A42B-8D6A14F912F8}"/>
              </a:ext>
            </a:extLst>
          </p:cNvPr>
          <p:cNvSpPr txBox="1"/>
          <p:nvPr userDrawn="1"/>
        </p:nvSpPr>
        <p:spPr>
          <a:xfrm>
            <a:off x="9175976" y="2066248"/>
            <a:ext cx="826598" cy="82800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Clr>
                <a:srgbClr val="009FE3"/>
              </a:buClr>
              <a:buFont typeface="Wingdings" panose="05000000000000000000" pitchFamily="2" charset="2"/>
              <a:buNone/>
            </a:pPr>
            <a:r>
              <a:rPr lang="de-DE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" name="Textplatzhalter 7">
            <a:extLst>
              <a:ext uri="{FF2B5EF4-FFF2-40B4-BE49-F238E27FC236}">
                <a16:creationId xmlns:a16="http://schemas.microsoft.com/office/drawing/2014/main" id="{0A0FF7B2-7ED2-CF40-9385-9BA3553DF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/>
              <a:t>Arbeitspakete</a:t>
            </a:r>
          </a:p>
        </p:txBody>
      </p:sp>
    </p:spTree>
    <p:extLst>
      <p:ext uri="{BB962C8B-B14F-4D97-AF65-F5344CB8AC3E}">
        <p14:creationId xmlns:p14="http://schemas.microsoft.com/office/powerpoint/2010/main" val="10696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4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6827BBE-E97D-4D4B-B873-A7C7FD68F0EA}"/>
              </a:ext>
            </a:extLst>
          </p:cNvPr>
          <p:cNvSpPr/>
          <p:nvPr userDrawn="1"/>
        </p:nvSpPr>
        <p:spPr>
          <a:xfrm>
            <a:off x="5268000" y="2859671"/>
            <a:ext cx="828000" cy="82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1FEB24F-9035-499A-B993-C96CC6E982D6}"/>
              </a:ext>
            </a:extLst>
          </p:cNvPr>
          <p:cNvSpPr/>
          <p:nvPr userDrawn="1"/>
        </p:nvSpPr>
        <p:spPr>
          <a:xfrm>
            <a:off x="6096000" y="2859671"/>
            <a:ext cx="828000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F1BD8DE-6686-4D4A-84D5-B2F597A075B4}"/>
              </a:ext>
            </a:extLst>
          </p:cNvPr>
          <p:cNvSpPr/>
          <p:nvPr userDrawn="1"/>
        </p:nvSpPr>
        <p:spPr>
          <a:xfrm>
            <a:off x="5268000" y="3687671"/>
            <a:ext cx="828000" cy="8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C81687E-1C77-48E3-8428-C80E607DAA64}"/>
              </a:ext>
            </a:extLst>
          </p:cNvPr>
          <p:cNvSpPr/>
          <p:nvPr userDrawn="1"/>
        </p:nvSpPr>
        <p:spPr>
          <a:xfrm>
            <a:off x="6096000" y="3687671"/>
            <a:ext cx="828000" cy="8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E26E0-BD75-4B3C-9E21-58018334C1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424" y="1736726"/>
            <a:ext cx="5616576" cy="1950946"/>
          </a:xfrm>
        </p:spPr>
        <p:txBody>
          <a:bodyPr rIns="1368000" bIns="288000" anchor="b"/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/>
            </a:lvl1pPr>
            <a:lvl2pPr marL="216000" indent="0" algn="r">
              <a:buFontTx/>
              <a:buNone/>
              <a:defRPr/>
            </a:lvl2pPr>
            <a:lvl3pPr marL="432000" indent="0" algn="r">
              <a:buFontTx/>
              <a:buNone/>
              <a:defRPr/>
            </a:lvl3pPr>
          </a:lstStyle>
          <a:p>
            <a:pPr lvl="0"/>
            <a:r>
              <a:rPr lang="de-DE" dirty="0"/>
              <a:t>Erste Ebene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CD5C3A2-C433-443A-ADAE-884C81C153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96000" y="1736726"/>
            <a:ext cx="5616575" cy="1950946"/>
          </a:xfrm>
        </p:spPr>
        <p:txBody>
          <a:bodyPr lIns="1368000" bIns="288000" anchor="b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1C56AAC-4C46-4BC2-AF0F-B50FDBE03EB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9424" y="3687672"/>
            <a:ext cx="5616575" cy="1947600"/>
          </a:xfrm>
        </p:spPr>
        <p:txBody>
          <a:bodyPr tIns="288000" rIns="1368000"/>
          <a:lstStyle>
            <a:lvl1pPr marL="0" indent="0" algn="r">
              <a:lnSpc>
                <a:spcPct val="150000"/>
              </a:lnSpc>
              <a:spcBef>
                <a:spcPts val="0"/>
              </a:spcBef>
              <a:buFontTx/>
              <a:buNone/>
              <a:defRPr/>
            </a:lvl1pPr>
            <a:lvl2pPr marL="216000" indent="0" algn="r">
              <a:buFontTx/>
              <a:buNone/>
              <a:defRPr/>
            </a:lvl2pPr>
            <a:lvl3pPr marL="432000" indent="0" algn="r">
              <a:buFontTx/>
              <a:buNone/>
              <a:defRPr/>
            </a:lvl3pPr>
          </a:lstStyle>
          <a:p>
            <a:pPr lvl="0"/>
            <a:r>
              <a:rPr lang="de-DE" dirty="0"/>
              <a:t>Erste Ebene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DBF50E-3A41-43D1-ABDA-E6DAB1EB9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631AF24-E143-4106-BD3D-6A04CF241C6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0" y="3687672"/>
            <a:ext cx="5616575" cy="1947600"/>
          </a:xfrm>
        </p:spPr>
        <p:txBody>
          <a:bodyPr lIns="1368000" tIns="288000"/>
          <a:lstStyle>
            <a:lvl1pPr marL="0" indent="0">
              <a:lnSpc>
                <a:spcPct val="150000"/>
              </a:lnSpc>
              <a:spcBef>
                <a:spcPts val="0"/>
              </a:spcBef>
              <a:buFontTx/>
              <a:buNone/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de-DE" dirty="0"/>
              <a:t>Erste Ebene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FA29075-D54B-42A7-891E-22A6934797CE}"/>
              </a:ext>
            </a:extLst>
          </p:cNvPr>
          <p:cNvCxnSpPr>
            <a:cxnSpLocks/>
          </p:cNvCxnSpPr>
          <p:nvPr userDrawn="1"/>
        </p:nvCxnSpPr>
        <p:spPr>
          <a:xfrm>
            <a:off x="7475375" y="3687671"/>
            <a:ext cx="42372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0AD0863-970F-4E10-B4C2-727775691C84}"/>
              </a:ext>
            </a:extLst>
          </p:cNvPr>
          <p:cNvCxnSpPr>
            <a:cxnSpLocks/>
          </p:cNvCxnSpPr>
          <p:nvPr userDrawn="1"/>
        </p:nvCxnSpPr>
        <p:spPr>
          <a:xfrm>
            <a:off x="479425" y="3687671"/>
            <a:ext cx="42354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40144F-79A9-4F04-A3F8-0B6B261408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8000" y="2859671"/>
            <a:ext cx="828000" cy="828000"/>
          </a:xfr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2752189-12B3-47E5-84EC-B5D9150464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2859671"/>
            <a:ext cx="828000" cy="828000"/>
          </a:xfr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F413AFF-34FE-4246-8BFB-1FEF77C7D6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68000" y="3687671"/>
            <a:ext cx="828000" cy="828000"/>
          </a:xfr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40C7851B-925F-4EB1-A951-CFA00591F9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0" y="3687671"/>
            <a:ext cx="828000" cy="828000"/>
          </a:xfrm>
          <a:noFill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3FD242B0-D849-4E80-A32D-5687669F2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9F635B9C-87B9-49F6-BAF7-A7C792088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96DECA9-6C27-4947-BD54-79B90381EDDB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4" name="Fußzeilenplatzhalter 4">
            <a:extLst>
              <a:ext uri="{FF2B5EF4-FFF2-40B4-BE49-F238E27FC236}">
                <a16:creationId xmlns:a16="http://schemas.microsoft.com/office/drawing/2014/main" id="{898E3A79-213E-4AFB-AC98-AD2D39465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4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/>
              <a:t>Ihr </a:t>
            </a:r>
            <a:r>
              <a:rPr lang="de-DE" dirty="0" err="1"/>
              <a:t>statmath</a:t>
            </a:r>
            <a:r>
              <a:rPr lang="de-DE" dirty="0"/>
              <a:t> Team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240EB75-E8AB-46D8-BB81-C84457257BB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9425" y="1742882"/>
            <a:ext cx="3502800" cy="2852330"/>
          </a:xfrm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9105DE81-3D41-4DBF-9A7C-0353A13872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44600" y="1742882"/>
            <a:ext cx="3502800" cy="2852330"/>
          </a:xfrm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9FB9227C-83E4-40B8-8886-F58806509F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09775" y="1742882"/>
            <a:ext cx="3502800" cy="2852330"/>
          </a:xfrm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75A79229-8E5D-473A-AD42-AD77E0D54C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425" y="4771706"/>
            <a:ext cx="3502800" cy="339725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18">
            <a:extLst>
              <a:ext uri="{FF2B5EF4-FFF2-40B4-BE49-F238E27FC236}">
                <a16:creationId xmlns:a16="http://schemas.microsoft.com/office/drawing/2014/main" id="{7065B3BD-E089-4F1D-B0F5-B5E61A3EAA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44600" y="4771706"/>
            <a:ext cx="3502800" cy="339725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EA0B0656-DAB2-4DDC-9C55-873C748D1E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9775" y="4771706"/>
            <a:ext cx="3502800" cy="339725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5B6BE9B-12C6-4C78-8C28-7CB1123098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425" y="5556153"/>
            <a:ext cx="3502800" cy="339725"/>
          </a:xfr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1400"/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076FB355-F8D6-415A-A890-91F46E2A3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44600" y="5556153"/>
            <a:ext cx="3502800" cy="339725"/>
          </a:xfr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1400"/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4A8999FE-3099-4FCB-9AA4-FC43262AC27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775" y="5556153"/>
            <a:ext cx="3502800" cy="339725"/>
          </a:xfr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1400"/>
            </a:lvl1pPr>
          </a:lstStyle>
          <a:p>
            <a:pPr lvl="0"/>
            <a:r>
              <a:rPr lang="de-DE" dirty="0"/>
              <a:t>Kontakt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80C1D94-0518-44CF-9268-18B750EBE4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1C68C3A6-6488-494B-AF17-E1F77F5DD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82E46EF1-1FAD-4CB4-A5F7-48B91CA2F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38DA054-BB0B-0A4D-9553-86D8AD8E24A8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4" name="Fußzeilenplatzhalter 4">
            <a:extLst>
              <a:ext uri="{FF2B5EF4-FFF2-40B4-BE49-F238E27FC236}">
                <a16:creationId xmlns:a16="http://schemas.microsoft.com/office/drawing/2014/main" id="{A30185EE-F373-44B5-8DDE-F82EAC677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23" name="Textplatzhalter 18">
            <a:extLst>
              <a:ext uri="{FF2B5EF4-FFF2-40B4-BE49-F238E27FC236}">
                <a16:creationId xmlns:a16="http://schemas.microsoft.com/office/drawing/2014/main" id="{CEE8E9E2-5B28-4B03-BA8F-B42A12CD6E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9425" y="5173915"/>
            <a:ext cx="3502800" cy="339725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400" b="1"/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33684B1-937E-467D-9E3F-4720AA12A6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44600" y="5173915"/>
            <a:ext cx="3502800" cy="339725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400" b="1"/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58D0F836-BA60-46A4-B801-05376A10DF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9775" y="5173915"/>
            <a:ext cx="3502800" cy="339725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400" b="1"/>
            </a:lvl1pPr>
          </a:lstStyle>
          <a:p>
            <a:pPr lvl="0"/>
            <a:r>
              <a:rPr lang="de-D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96233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2D1CB6E6-7045-4794-A600-91C0C7734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62122"/>
            <a:ext cx="8928000" cy="320675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</a:lstStyle>
          <a:p>
            <a:pPr lvl="0"/>
            <a:r>
              <a:rPr lang="de-DE" dirty="0"/>
              <a:t>Ihr </a:t>
            </a:r>
            <a:r>
              <a:rPr lang="de-DE" dirty="0" err="1"/>
              <a:t>statmath</a:t>
            </a:r>
            <a:r>
              <a:rPr lang="de-DE" dirty="0"/>
              <a:t> Team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AFD61EA5-8E46-48F4-A978-4C19C9DB4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37692"/>
            <a:ext cx="8928000" cy="612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240EB75-E8AB-46D8-BB81-C84457257BB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15107" y="1742882"/>
            <a:ext cx="3502800" cy="2852330"/>
          </a:xfrm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9105DE81-3D41-4DBF-9A7C-0353A13872E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80282" y="1742882"/>
            <a:ext cx="3502800" cy="2852330"/>
          </a:xfrm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75A79229-8E5D-473A-AD42-AD77E0D54C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15107" y="4771706"/>
            <a:ext cx="3502800" cy="339725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18">
            <a:extLst>
              <a:ext uri="{FF2B5EF4-FFF2-40B4-BE49-F238E27FC236}">
                <a16:creationId xmlns:a16="http://schemas.microsoft.com/office/drawing/2014/main" id="{7065B3BD-E089-4F1D-B0F5-B5E61A3EAA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0282" y="4771706"/>
            <a:ext cx="3502800" cy="339725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45B6BE9B-12C6-4C78-8C28-7CB1123098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15107" y="5556153"/>
            <a:ext cx="3502800" cy="339725"/>
          </a:xfr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1400"/>
            </a:lvl1pPr>
          </a:lstStyle>
          <a:p>
            <a:pPr lvl="0"/>
            <a:r>
              <a:rPr lang="de-DE" dirty="0"/>
              <a:t>Kontakt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076FB355-F8D6-415A-A890-91F46E2A31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0282" y="5556153"/>
            <a:ext cx="3502800" cy="339725"/>
          </a:xfr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1400"/>
            </a:lvl1pPr>
          </a:lstStyle>
          <a:p>
            <a:pPr lvl="0"/>
            <a:r>
              <a:rPr lang="de-DE" dirty="0"/>
              <a:t>Kontakt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80C1D94-0518-44CF-9268-18B750EBE4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296" y="477108"/>
            <a:ext cx="2228575" cy="468000"/>
          </a:xfrm>
          <a:prstGeom prst="rect">
            <a:avLst/>
          </a:prstGeom>
        </p:spPr>
      </p:pic>
      <p:sp>
        <p:nvSpPr>
          <p:cNvPr id="32" name="Foliennummernplatzhalter 5">
            <a:extLst>
              <a:ext uri="{FF2B5EF4-FFF2-40B4-BE49-F238E27FC236}">
                <a16:creationId xmlns:a16="http://schemas.microsoft.com/office/drawing/2014/main" id="{1C68C3A6-6488-494B-AF17-E1F77F5DD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82E46EF1-1FAD-4CB4-A5F7-48B91CA2F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230EECC-BBF2-9044-9B84-7EAB7EE2F734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34" name="Fußzeilenplatzhalter 4">
            <a:extLst>
              <a:ext uri="{FF2B5EF4-FFF2-40B4-BE49-F238E27FC236}">
                <a16:creationId xmlns:a16="http://schemas.microsoft.com/office/drawing/2014/main" id="{A30185EE-F373-44B5-8DDE-F82EAC677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23" name="Textplatzhalter 18">
            <a:extLst>
              <a:ext uri="{FF2B5EF4-FFF2-40B4-BE49-F238E27FC236}">
                <a16:creationId xmlns:a16="http://schemas.microsoft.com/office/drawing/2014/main" id="{CEE8E9E2-5B28-4B03-BA8F-B42A12CD6E0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15107" y="5173915"/>
            <a:ext cx="3502800" cy="339725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400" b="1"/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33684B1-937E-467D-9E3F-4720AA12A6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0282" y="5173915"/>
            <a:ext cx="3502800" cy="339725"/>
          </a:xfr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400" b="1"/>
            </a:lvl1pPr>
          </a:lstStyle>
          <a:p>
            <a:pPr lvl="0"/>
            <a:r>
              <a:rPr lang="de-D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63365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pic>
        <p:nvPicPr>
          <p:cNvPr id="7" name="Grafik 6">
            <a:hlinkClick r:id="rId3"/>
            <a:extLst>
              <a:ext uri="{FF2B5EF4-FFF2-40B4-BE49-F238E27FC236}">
                <a16:creationId xmlns:a16="http://schemas.microsoft.com/office/drawing/2014/main" id="{14D14F22-9A61-BA40-959B-3CA82D2A9F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114" y="6129571"/>
            <a:ext cx="213250" cy="213250"/>
          </a:xfrm>
          <a:prstGeom prst="rect">
            <a:avLst/>
          </a:prstGeom>
        </p:spPr>
      </p:pic>
      <p:pic>
        <p:nvPicPr>
          <p:cNvPr id="9" name="Grafik 8">
            <a:hlinkClick r:id="rId5"/>
            <a:extLst>
              <a:ext uri="{FF2B5EF4-FFF2-40B4-BE49-F238E27FC236}">
                <a16:creationId xmlns:a16="http://schemas.microsoft.com/office/drawing/2014/main" id="{D320FDA4-BD97-E148-A15E-F5FA672930C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898" y="6128335"/>
            <a:ext cx="215722" cy="215722"/>
          </a:xfrm>
          <a:prstGeom prst="rect">
            <a:avLst/>
          </a:prstGeom>
        </p:spPr>
      </p:pic>
      <p:pic>
        <p:nvPicPr>
          <p:cNvPr id="10" name="Grafik 9">
            <a:hlinkClick r:id="rId7"/>
            <a:extLst>
              <a:ext uri="{FF2B5EF4-FFF2-40B4-BE49-F238E27FC236}">
                <a16:creationId xmlns:a16="http://schemas.microsoft.com/office/drawing/2014/main" id="{956813B6-870D-C54F-AC75-13955502827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390" y="6130072"/>
            <a:ext cx="215722" cy="215722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D8B9311-9E71-B341-A6B2-A5AE398091C7}"/>
              </a:ext>
            </a:extLst>
          </p:cNvPr>
          <p:cNvGrpSpPr/>
          <p:nvPr userDrawn="1"/>
        </p:nvGrpSpPr>
        <p:grpSpPr>
          <a:xfrm>
            <a:off x="5882882" y="6127156"/>
            <a:ext cx="215722" cy="215722"/>
            <a:chOff x="9311642" y="5900393"/>
            <a:chExt cx="450000" cy="450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27752B5-0CB0-3940-8BE3-854A7A445862}"/>
                </a:ext>
              </a:extLst>
            </p:cNvPr>
            <p:cNvSpPr>
              <a:spLocks/>
            </p:cNvSpPr>
            <p:nvPr userDrawn="1"/>
          </p:nvSpPr>
          <p:spPr>
            <a:xfrm>
              <a:off x="9311642" y="5900393"/>
              <a:ext cx="450000" cy="45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>
              <a:hlinkClick r:id="rId9"/>
              <a:extLst>
                <a:ext uri="{FF2B5EF4-FFF2-40B4-BE49-F238E27FC236}">
                  <a16:creationId xmlns:a16="http://schemas.microsoft.com/office/drawing/2014/main" id="{0877D441-21BE-214D-9573-79AA65E2BA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87558" y="5937134"/>
              <a:ext cx="306383" cy="360000"/>
            </a:xfrm>
            <a:prstGeom prst="rect">
              <a:avLst/>
            </a:prstGeom>
          </p:spPr>
        </p:pic>
      </p:grpSp>
      <p:sp>
        <p:nvSpPr>
          <p:cNvPr id="13" name="Untertitel 2">
            <a:extLst>
              <a:ext uri="{FF2B5EF4-FFF2-40B4-BE49-F238E27FC236}">
                <a16:creationId xmlns:a16="http://schemas.microsoft.com/office/drawing/2014/main" id="{84E4361B-77A4-1841-8DDD-2662668F0E15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statmath</a:t>
            </a:r>
            <a:r>
              <a:rPr lang="de-DE" sz="4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GmbH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FDB0686F-0783-B94C-A587-11B9B9919ED1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 der </a:t>
            </a:r>
            <a:r>
              <a:rPr lang="de-DE" sz="1800" b="0" i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Alche</a:t>
            </a:r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15 | 57072 Siegen | </a:t>
            </a:r>
            <a:r>
              <a:rPr lang="de-DE" sz="1800" b="0" i="0" u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www.statmath.de</a:t>
            </a:r>
            <a:r>
              <a:rPr lang="de-DE" sz="1800" b="0" i="0" u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|</a:t>
            </a:r>
          </a:p>
        </p:txBody>
      </p:sp>
      <p:pic>
        <p:nvPicPr>
          <p:cNvPr id="19" name="Grafik 18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8A32BE80-A1BE-2E4E-94F8-E5A5E4334B0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2" name="Untertitel 2">
            <a:extLst>
              <a:ext uri="{FF2B5EF4-FFF2-40B4-BE49-F238E27FC236}">
                <a16:creationId xmlns:a16="http://schemas.microsoft.com/office/drawing/2014/main" id="{C98546B2-7E93-EA47-BDD3-10EDB530FB89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 Spurensuche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8EED73E5-9CD1-754C-9464-FC6A153A8021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Wir haben den Durchblick in Ihrem Datenwald</a:t>
            </a:r>
          </a:p>
        </p:txBody>
      </p:sp>
      <p:pic>
        <p:nvPicPr>
          <p:cNvPr id="4" name="Grafik 3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ED60470D-74FB-B44D-ABFF-6C2AF8CC79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4488BF-BA0F-3D44-8FFF-3A08A334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0FB991-BA47-EE4F-ADB4-991C04ACC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BF5DBA-9F83-644A-8D21-40DCB44C2E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71916D-F7C9-E844-8147-5ACBD8654D7B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ABE6E-2F45-174F-A32C-AD093E722D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3DE6DE8-C6B1-634B-BA3F-89419F58F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962122"/>
            <a:ext cx="8928000" cy="3206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7" name="Bildplatzhalter 16">
            <a:extLst>
              <a:ext uri="{FF2B5EF4-FFF2-40B4-BE49-F238E27FC236}">
                <a16:creationId xmlns:a16="http://schemas.microsoft.com/office/drawing/2014/main" id="{5C2B8652-1D30-E14D-A367-752DC95E75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6036" cy="3751236"/>
          </a:xfrm>
          <a:prstGeom prst="rect">
            <a:avLst/>
          </a:prstGeom>
        </p:spPr>
      </p:pic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8AFFB532-82BF-6C4E-B698-E833D5808CD2}"/>
              </a:ext>
            </a:extLst>
          </p:cNvPr>
          <p:cNvSpPr txBox="1">
            <a:spLocks/>
          </p:cNvSpPr>
          <p:nvPr userDrawn="1"/>
        </p:nvSpPr>
        <p:spPr>
          <a:xfrm>
            <a:off x="1540650" y="3987588"/>
            <a:ext cx="2441574" cy="49244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600" dirty="0">
                <a:solidFill>
                  <a:schemeClr val="accent2"/>
                </a:solidFill>
              </a:rPr>
              <a:t>Eine Data Science Company der 1. Stunde</a:t>
            </a:r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AE643AB6-7CDA-4646-84F0-7E6D3F1C4E89}"/>
              </a:ext>
            </a:extLst>
          </p:cNvPr>
          <p:cNvSpPr txBox="1">
            <a:spLocks/>
          </p:cNvSpPr>
          <p:nvPr userDrawn="1"/>
        </p:nvSpPr>
        <p:spPr>
          <a:xfrm>
            <a:off x="5405825" y="3987588"/>
            <a:ext cx="2441574" cy="49244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600" dirty="0">
                <a:solidFill>
                  <a:schemeClr val="accent2"/>
                </a:solidFill>
              </a:rPr>
              <a:t>Ein buntes Team </a:t>
            </a:r>
            <a:br>
              <a:rPr lang="de-DE" sz="1600" dirty="0">
                <a:solidFill>
                  <a:schemeClr val="accent2"/>
                </a:solidFill>
              </a:rPr>
            </a:br>
            <a:r>
              <a:rPr lang="de-DE" sz="1600" dirty="0">
                <a:solidFill>
                  <a:schemeClr val="accent2"/>
                </a:solidFill>
              </a:rPr>
              <a:t>aus internationalen:</a:t>
            </a:r>
          </a:p>
        </p:txBody>
      </p:sp>
      <p:sp>
        <p:nvSpPr>
          <p:cNvPr id="10" name="Inhaltsplatzhalter 7">
            <a:extLst>
              <a:ext uri="{FF2B5EF4-FFF2-40B4-BE49-F238E27FC236}">
                <a16:creationId xmlns:a16="http://schemas.microsoft.com/office/drawing/2014/main" id="{811E480E-EEB6-CF49-8FAD-D7FE95718124}"/>
              </a:ext>
            </a:extLst>
          </p:cNvPr>
          <p:cNvSpPr txBox="1">
            <a:spLocks/>
          </p:cNvSpPr>
          <p:nvPr userDrawn="1"/>
        </p:nvSpPr>
        <p:spPr>
          <a:xfrm>
            <a:off x="9271000" y="3987588"/>
            <a:ext cx="2441574" cy="492443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de-DE" sz="1600" dirty="0">
                <a:solidFill>
                  <a:schemeClr val="accent2"/>
                </a:solidFill>
              </a:rPr>
              <a:t>Echte</a:t>
            </a:r>
            <a:br>
              <a:rPr lang="de-DE" sz="1600" dirty="0">
                <a:solidFill>
                  <a:schemeClr val="accent2"/>
                </a:solidFill>
              </a:rPr>
            </a:br>
            <a:r>
              <a:rPr lang="de-DE" sz="1600" dirty="0">
                <a:solidFill>
                  <a:schemeClr val="accent2"/>
                </a:solidFill>
              </a:rPr>
              <a:t>Spurensucher</a:t>
            </a: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A52E273C-9A39-0B4E-9A39-C24EEC45A5C6}"/>
              </a:ext>
            </a:extLst>
          </p:cNvPr>
          <p:cNvSpPr txBox="1">
            <a:spLocks/>
          </p:cNvSpPr>
          <p:nvPr userDrawn="1"/>
        </p:nvSpPr>
        <p:spPr>
          <a:xfrm>
            <a:off x="1540650" y="4615543"/>
            <a:ext cx="2441574" cy="148758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>
                <a:solidFill>
                  <a:schemeClr val="accent2"/>
                </a:solidFill>
              </a:rPr>
              <a:t>2011</a:t>
            </a:r>
            <a:r>
              <a:rPr lang="de-DE" sz="1400" dirty="0"/>
              <a:t> als Start-Up der Universität Siegen gegründet</a:t>
            </a:r>
          </a:p>
          <a:p>
            <a:pPr marL="0" indent="0">
              <a:buNone/>
            </a:pPr>
            <a:r>
              <a:rPr lang="de-DE" sz="1400" dirty="0"/>
              <a:t>Aktuell</a:t>
            </a:r>
            <a:r>
              <a:rPr lang="de-DE" sz="1600" b="1" dirty="0">
                <a:solidFill>
                  <a:schemeClr val="accent2"/>
                </a:solidFill>
              </a:rPr>
              <a:t> 27 </a:t>
            </a:r>
            <a:r>
              <a:rPr lang="de-DE" sz="1400" dirty="0"/>
              <a:t>Mitarbeiter</a:t>
            </a:r>
          </a:p>
          <a:p>
            <a:pPr marL="0" indent="0">
              <a:buNone/>
            </a:pPr>
            <a:r>
              <a:rPr lang="de-DE" sz="1400" dirty="0"/>
              <a:t>Seit 01.01.2019 Teil der</a:t>
            </a:r>
            <a:r>
              <a:rPr lang="de-DE" sz="1600" b="1" dirty="0">
                <a:solidFill>
                  <a:schemeClr val="accent2"/>
                </a:solidFill>
              </a:rPr>
              <a:t> ifm </a:t>
            </a:r>
            <a:r>
              <a:rPr lang="de-DE" sz="1400" dirty="0"/>
              <a:t>Unternehmensgruppe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12E9D3DC-D498-794D-BA2F-0DF24FCF6EA7}"/>
              </a:ext>
            </a:extLst>
          </p:cNvPr>
          <p:cNvSpPr txBox="1">
            <a:spLocks/>
          </p:cNvSpPr>
          <p:nvPr userDrawn="1"/>
        </p:nvSpPr>
        <p:spPr>
          <a:xfrm>
            <a:off x="5405825" y="4615543"/>
            <a:ext cx="2441574" cy="154914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Mathematikern</a:t>
            </a:r>
          </a:p>
          <a:p>
            <a:pPr marL="0" indent="0">
              <a:buNone/>
            </a:pPr>
            <a:r>
              <a:rPr lang="de-DE" sz="1400" dirty="0"/>
              <a:t>Physikern</a:t>
            </a:r>
          </a:p>
          <a:p>
            <a:pPr marL="0" indent="0">
              <a:buNone/>
            </a:pPr>
            <a:r>
              <a:rPr lang="de-DE" sz="1400" dirty="0"/>
              <a:t>Ingenieuren</a:t>
            </a:r>
          </a:p>
          <a:p>
            <a:pPr marL="0" indent="0">
              <a:buNone/>
            </a:pPr>
            <a:r>
              <a:rPr lang="de-DE" sz="1400" dirty="0"/>
              <a:t>Informatikern</a:t>
            </a:r>
          </a:p>
          <a:p>
            <a:pPr marL="0" indent="0">
              <a:buNone/>
            </a:pPr>
            <a:r>
              <a:rPr lang="de-DE" sz="1400" dirty="0"/>
              <a:t>Grafikdesignern</a:t>
            </a:r>
          </a:p>
          <a:p>
            <a:pPr marL="0" indent="0">
              <a:buNone/>
            </a:pPr>
            <a:r>
              <a:rPr lang="de-DE" sz="1400" dirty="0"/>
              <a:t>Betriebs- u. Volkswirten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AD5BFBE3-DBC8-304F-BAB2-07BB928340F0}"/>
              </a:ext>
            </a:extLst>
          </p:cNvPr>
          <p:cNvSpPr txBox="1">
            <a:spLocks/>
          </p:cNvSpPr>
          <p:nvPr userDrawn="1"/>
        </p:nvSpPr>
        <p:spPr>
          <a:xfrm>
            <a:off x="9271000" y="4615542"/>
            <a:ext cx="2440426" cy="172969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Agile </a:t>
            </a:r>
            <a:br>
              <a:rPr lang="de-DE" sz="1400" dirty="0"/>
            </a:br>
            <a:r>
              <a:rPr lang="de-DE" sz="1400" dirty="0"/>
              <a:t>Softwareentwicklung</a:t>
            </a:r>
          </a:p>
          <a:p>
            <a:pPr marL="0" indent="0">
              <a:buNone/>
            </a:pPr>
            <a:r>
              <a:rPr lang="de-DE" sz="1400" dirty="0"/>
              <a:t>Offene Unternehmenskultur</a:t>
            </a:r>
          </a:p>
          <a:p>
            <a:pPr marL="0" indent="0">
              <a:buNone/>
            </a:pPr>
            <a:r>
              <a:rPr lang="de-DE" sz="1400" dirty="0"/>
              <a:t>Hohe Innovationskraft</a:t>
            </a:r>
          </a:p>
          <a:p>
            <a:pPr marL="0" indent="0">
              <a:buNone/>
            </a:pPr>
            <a:r>
              <a:rPr lang="de-DE" sz="1400" dirty="0"/>
              <a:t>Erfahrenes Team</a:t>
            </a:r>
          </a:p>
        </p:txBody>
      </p:sp>
      <p:cxnSp>
        <p:nvCxnSpPr>
          <p:cNvPr id="14" name="Gerader Verbinder 32">
            <a:extLst>
              <a:ext uri="{FF2B5EF4-FFF2-40B4-BE49-F238E27FC236}">
                <a16:creationId xmlns:a16="http://schemas.microsoft.com/office/drawing/2014/main" id="{F336AFD3-41D6-9840-BACF-E57C33E648A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408229" y="5390114"/>
            <a:ext cx="154914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33">
            <a:extLst>
              <a:ext uri="{FF2B5EF4-FFF2-40B4-BE49-F238E27FC236}">
                <a16:creationId xmlns:a16="http://schemas.microsoft.com/office/drawing/2014/main" id="{0F7A6545-2A46-2C44-A8C7-314B107FC14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273404" y="5390114"/>
            <a:ext cx="154914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34">
            <a:extLst>
              <a:ext uri="{FF2B5EF4-FFF2-40B4-BE49-F238E27FC236}">
                <a16:creationId xmlns:a16="http://schemas.microsoft.com/office/drawing/2014/main" id="{96A3DE39-66FD-CE4F-9D37-D79BDC4493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543054" y="5390114"/>
            <a:ext cx="154914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B2A08AA-90EB-BE45-B0EC-E50CC16A7C4D}"/>
              </a:ext>
            </a:extLst>
          </p:cNvPr>
          <p:cNvSpPr/>
          <p:nvPr userDrawn="1"/>
        </p:nvSpPr>
        <p:spPr>
          <a:xfrm>
            <a:off x="4344600" y="3345824"/>
            <a:ext cx="8382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Freeform 31">
            <a:extLst>
              <a:ext uri="{FF2B5EF4-FFF2-40B4-BE49-F238E27FC236}">
                <a16:creationId xmlns:a16="http://schemas.microsoft.com/office/drawing/2014/main" id="{DA0322DC-2C1E-1247-BB35-A08BA2EBC20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487768" y="3584924"/>
            <a:ext cx="551865" cy="360000"/>
          </a:xfrm>
          <a:custGeom>
            <a:avLst/>
            <a:gdLst>
              <a:gd name="T0" fmla="*/ 70 w 321"/>
              <a:gd name="T1" fmla="*/ 173 h 209"/>
              <a:gd name="T2" fmla="*/ 96 w 321"/>
              <a:gd name="T3" fmla="*/ 141 h 209"/>
              <a:gd name="T4" fmla="*/ 134 w 321"/>
              <a:gd name="T5" fmla="*/ 128 h 209"/>
              <a:gd name="T6" fmla="*/ 134 w 321"/>
              <a:gd name="T7" fmla="*/ 116 h 209"/>
              <a:gd name="T8" fmla="*/ 114 w 321"/>
              <a:gd name="T9" fmla="*/ 66 h 209"/>
              <a:gd name="T10" fmla="*/ 159 w 321"/>
              <a:gd name="T11" fmla="*/ 14 h 209"/>
              <a:gd name="T12" fmla="*/ 205 w 321"/>
              <a:gd name="T13" fmla="*/ 66 h 209"/>
              <a:gd name="T14" fmla="*/ 185 w 321"/>
              <a:gd name="T15" fmla="*/ 116 h 209"/>
              <a:gd name="T16" fmla="*/ 185 w 321"/>
              <a:gd name="T17" fmla="*/ 128 h 209"/>
              <a:gd name="T18" fmla="*/ 228 w 321"/>
              <a:gd name="T19" fmla="*/ 143 h 209"/>
              <a:gd name="T20" fmla="*/ 251 w 321"/>
              <a:gd name="T21" fmla="*/ 173 h 209"/>
              <a:gd name="T22" fmla="*/ 251 w 321"/>
              <a:gd name="T23" fmla="*/ 209 h 209"/>
              <a:gd name="T24" fmla="*/ 321 w 321"/>
              <a:gd name="T25" fmla="*/ 209 h 209"/>
              <a:gd name="T26" fmla="*/ 321 w 321"/>
              <a:gd name="T27" fmla="*/ 179 h 209"/>
              <a:gd name="T28" fmla="*/ 299 w 321"/>
              <a:gd name="T29" fmla="*/ 151 h 209"/>
              <a:gd name="T30" fmla="*/ 260 w 321"/>
              <a:gd name="T31" fmla="*/ 138 h 209"/>
              <a:gd name="T32" fmla="*/ 259 w 321"/>
              <a:gd name="T33" fmla="*/ 126 h 209"/>
              <a:gd name="T34" fmla="*/ 278 w 321"/>
              <a:gd name="T35" fmla="*/ 80 h 209"/>
              <a:gd name="T36" fmla="*/ 236 w 321"/>
              <a:gd name="T37" fmla="*/ 32 h 209"/>
              <a:gd name="T38" fmla="*/ 214 w 321"/>
              <a:gd name="T39" fmla="*/ 38 h 209"/>
              <a:gd name="T40" fmla="*/ 159 w 321"/>
              <a:gd name="T41" fmla="*/ 0 h 209"/>
              <a:gd name="T42" fmla="*/ 105 w 321"/>
              <a:gd name="T43" fmla="*/ 38 h 209"/>
              <a:gd name="T44" fmla="*/ 83 w 321"/>
              <a:gd name="T45" fmla="*/ 32 h 209"/>
              <a:gd name="T46" fmla="*/ 41 w 321"/>
              <a:gd name="T47" fmla="*/ 80 h 209"/>
              <a:gd name="T48" fmla="*/ 60 w 321"/>
              <a:gd name="T49" fmla="*/ 126 h 209"/>
              <a:gd name="T50" fmla="*/ 59 w 321"/>
              <a:gd name="T51" fmla="*/ 138 h 209"/>
              <a:gd name="T52" fmla="*/ 24 w 321"/>
              <a:gd name="T53" fmla="*/ 150 h 209"/>
              <a:gd name="T54" fmla="*/ 0 w 321"/>
              <a:gd name="T55" fmla="*/ 179 h 209"/>
              <a:gd name="T56" fmla="*/ 0 w 321"/>
              <a:gd name="T57" fmla="*/ 209 h 209"/>
              <a:gd name="T58" fmla="*/ 70 w 321"/>
              <a:gd name="T59" fmla="*/ 209 h 209"/>
              <a:gd name="T60" fmla="*/ 70 w 321"/>
              <a:gd name="T61" fmla="*/ 173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1" h="209">
                <a:moveTo>
                  <a:pt x="70" y="173"/>
                </a:moveTo>
                <a:cubicBezTo>
                  <a:pt x="70" y="153"/>
                  <a:pt x="78" y="147"/>
                  <a:pt x="96" y="141"/>
                </a:cubicBezTo>
                <a:cubicBezTo>
                  <a:pt x="108" y="137"/>
                  <a:pt x="134" y="128"/>
                  <a:pt x="134" y="128"/>
                </a:cubicBezTo>
                <a:cubicBezTo>
                  <a:pt x="134" y="128"/>
                  <a:pt x="134" y="120"/>
                  <a:pt x="134" y="116"/>
                </a:cubicBezTo>
                <a:cubicBezTo>
                  <a:pt x="122" y="105"/>
                  <a:pt x="114" y="87"/>
                  <a:pt x="114" y="66"/>
                </a:cubicBezTo>
                <a:cubicBezTo>
                  <a:pt x="114" y="33"/>
                  <a:pt x="134" y="14"/>
                  <a:pt x="159" y="14"/>
                </a:cubicBezTo>
                <a:cubicBezTo>
                  <a:pt x="185" y="14"/>
                  <a:pt x="205" y="33"/>
                  <a:pt x="205" y="66"/>
                </a:cubicBezTo>
                <a:cubicBezTo>
                  <a:pt x="205" y="87"/>
                  <a:pt x="197" y="105"/>
                  <a:pt x="185" y="116"/>
                </a:cubicBezTo>
                <a:cubicBezTo>
                  <a:pt x="185" y="120"/>
                  <a:pt x="185" y="124"/>
                  <a:pt x="185" y="128"/>
                </a:cubicBezTo>
                <a:cubicBezTo>
                  <a:pt x="185" y="128"/>
                  <a:pt x="217" y="138"/>
                  <a:pt x="228" y="143"/>
                </a:cubicBezTo>
                <a:cubicBezTo>
                  <a:pt x="240" y="147"/>
                  <a:pt x="251" y="153"/>
                  <a:pt x="251" y="173"/>
                </a:cubicBezTo>
                <a:cubicBezTo>
                  <a:pt x="251" y="209"/>
                  <a:pt x="251" y="209"/>
                  <a:pt x="251" y="209"/>
                </a:cubicBezTo>
                <a:cubicBezTo>
                  <a:pt x="321" y="209"/>
                  <a:pt x="321" y="209"/>
                  <a:pt x="321" y="209"/>
                </a:cubicBezTo>
                <a:cubicBezTo>
                  <a:pt x="321" y="179"/>
                  <a:pt x="321" y="179"/>
                  <a:pt x="321" y="179"/>
                </a:cubicBezTo>
                <a:cubicBezTo>
                  <a:pt x="321" y="161"/>
                  <a:pt x="310" y="156"/>
                  <a:pt x="299" y="151"/>
                </a:cubicBezTo>
                <a:cubicBezTo>
                  <a:pt x="289" y="147"/>
                  <a:pt x="260" y="138"/>
                  <a:pt x="260" y="138"/>
                </a:cubicBezTo>
                <a:cubicBezTo>
                  <a:pt x="259" y="134"/>
                  <a:pt x="259" y="130"/>
                  <a:pt x="259" y="126"/>
                </a:cubicBezTo>
                <a:cubicBezTo>
                  <a:pt x="270" y="117"/>
                  <a:pt x="278" y="100"/>
                  <a:pt x="278" y="80"/>
                </a:cubicBezTo>
                <a:cubicBezTo>
                  <a:pt x="278" y="50"/>
                  <a:pt x="259" y="32"/>
                  <a:pt x="236" y="32"/>
                </a:cubicBezTo>
                <a:cubicBezTo>
                  <a:pt x="228" y="32"/>
                  <a:pt x="221" y="34"/>
                  <a:pt x="214" y="38"/>
                </a:cubicBezTo>
                <a:cubicBezTo>
                  <a:pt x="205" y="15"/>
                  <a:pt x="185" y="0"/>
                  <a:pt x="159" y="0"/>
                </a:cubicBezTo>
                <a:cubicBezTo>
                  <a:pt x="134" y="0"/>
                  <a:pt x="114" y="15"/>
                  <a:pt x="105" y="38"/>
                </a:cubicBezTo>
                <a:cubicBezTo>
                  <a:pt x="98" y="34"/>
                  <a:pt x="91" y="32"/>
                  <a:pt x="83" y="32"/>
                </a:cubicBezTo>
                <a:cubicBezTo>
                  <a:pt x="60" y="32"/>
                  <a:pt x="41" y="50"/>
                  <a:pt x="41" y="80"/>
                </a:cubicBezTo>
                <a:cubicBezTo>
                  <a:pt x="41" y="100"/>
                  <a:pt x="49" y="117"/>
                  <a:pt x="60" y="126"/>
                </a:cubicBezTo>
                <a:cubicBezTo>
                  <a:pt x="60" y="130"/>
                  <a:pt x="59" y="138"/>
                  <a:pt x="59" y="138"/>
                </a:cubicBezTo>
                <a:cubicBezTo>
                  <a:pt x="59" y="138"/>
                  <a:pt x="36" y="146"/>
                  <a:pt x="24" y="150"/>
                </a:cubicBezTo>
                <a:cubicBezTo>
                  <a:pt x="8" y="155"/>
                  <a:pt x="0" y="161"/>
                  <a:pt x="0" y="179"/>
                </a:cubicBezTo>
                <a:cubicBezTo>
                  <a:pt x="0" y="209"/>
                  <a:pt x="0" y="209"/>
                  <a:pt x="0" y="209"/>
                </a:cubicBezTo>
                <a:cubicBezTo>
                  <a:pt x="70" y="209"/>
                  <a:pt x="70" y="209"/>
                  <a:pt x="70" y="209"/>
                </a:cubicBezTo>
                <a:lnTo>
                  <a:pt x="70" y="1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E6D18A-F4F2-0E41-BF2B-5ADA5C6BD22B}"/>
              </a:ext>
            </a:extLst>
          </p:cNvPr>
          <p:cNvSpPr/>
          <p:nvPr userDrawn="1"/>
        </p:nvSpPr>
        <p:spPr>
          <a:xfrm>
            <a:off x="479425" y="3345824"/>
            <a:ext cx="8382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0" name="Group 232">
            <a:extLst>
              <a:ext uri="{FF2B5EF4-FFF2-40B4-BE49-F238E27FC236}">
                <a16:creationId xmlns:a16="http://schemas.microsoft.com/office/drawing/2014/main" id="{6E2E7993-D4D3-4541-AC8A-B0F37EE502CB}"/>
              </a:ext>
            </a:extLst>
          </p:cNvPr>
          <p:cNvGrpSpPr/>
          <p:nvPr userDrawn="1"/>
        </p:nvGrpSpPr>
        <p:grpSpPr>
          <a:xfrm>
            <a:off x="661190" y="3553018"/>
            <a:ext cx="474671" cy="423813"/>
            <a:chOff x="10463213" y="2114551"/>
            <a:chExt cx="577850" cy="515937"/>
          </a:xfrm>
          <a:solidFill>
            <a:schemeClr val="bg1"/>
          </a:solidFill>
        </p:grpSpPr>
        <p:sp>
          <p:nvSpPr>
            <p:cNvPr id="21" name="Freeform 123">
              <a:extLst>
                <a:ext uri="{FF2B5EF4-FFF2-40B4-BE49-F238E27FC236}">
                  <a16:creationId xmlns:a16="http://schemas.microsoft.com/office/drawing/2014/main" id="{83DE8FCC-9981-4849-9C52-BAD18DE51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3213" y="2579688"/>
              <a:ext cx="577850" cy="50800"/>
            </a:xfrm>
            <a:custGeom>
              <a:avLst/>
              <a:gdLst>
                <a:gd name="T0" fmla="*/ 260 w 272"/>
                <a:gd name="T1" fmla="*/ 0 h 24"/>
                <a:gd name="T2" fmla="*/ 12 w 272"/>
                <a:gd name="T3" fmla="*/ 0 h 24"/>
                <a:gd name="T4" fmla="*/ 0 w 272"/>
                <a:gd name="T5" fmla="*/ 12 h 24"/>
                <a:gd name="T6" fmla="*/ 12 w 272"/>
                <a:gd name="T7" fmla="*/ 24 h 24"/>
                <a:gd name="T8" fmla="*/ 260 w 272"/>
                <a:gd name="T9" fmla="*/ 24 h 24"/>
                <a:gd name="T10" fmla="*/ 272 w 272"/>
                <a:gd name="T11" fmla="*/ 12 h 24"/>
                <a:gd name="T12" fmla="*/ 260 w 27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4">
                  <a:moveTo>
                    <a:pt x="26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260" y="24"/>
                    <a:pt x="260" y="24"/>
                    <a:pt x="260" y="24"/>
                  </a:cubicBezTo>
                  <a:cubicBezTo>
                    <a:pt x="266" y="24"/>
                    <a:pt x="272" y="19"/>
                    <a:pt x="272" y="12"/>
                  </a:cubicBezTo>
                  <a:cubicBezTo>
                    <a:pt x="272" y="6"/>
                    <a:pt x="266" y="0"/>
                    <a:pt x="2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2" name="Rectangle 124">
              <a:extLst>
                <a:ext uri="{FF2B5EF4-FFF2-40B4-BE49-F238E27FC236}">
                  <a16:creationId xmlns:a16="http://schemas.microsoft.com/office/drawing/2014/main" id="{40E81E2E-0218-4B42-A63B-7D9AFA174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9413" y="2203451"/>
              <a:ext cx="76200" cy="338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3" name="Rectangle 125">
              <a:extLst>
                <a:ext uri="{FF2B5EF4-FFF2-40B4-BE49-F238E27FC236}">
                  <a16:creationId xmlns:a16="http://schemas.microsoft.com/office/drawing/2014/main" id="{003363BF-78A2-994C-BF73-200AD96AF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6888" y="2114551"/>
              <a:ext cx="76200" cy="427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4" name="Rectangle 126">
              <a:extLst>
                <a:ext uri="{FF2B5EF4-FFF2-40B4-BE49-F238E27FC236}">
                  <a16:creationId xmlns:a16="http://schemas.microsoft.com/office/drawing/2014/main" id="{52B06566-00DA-304A-9554-3CD2A1A7C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1188" y="2327276"/>
              <a:ext cx="76200" cy="214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25" name="Rectangle 127">
              <a:extLst>
                <a:ext uri="{FF2B5EF4-FFF2-40B4-BE49-F238E27FC236}">
                  <a16:creationId xmlns:a16="http://schemas.microsoft.com/office/drawing/2014/main" id="{B3931C56-868E-8344-ADFC-FB1C8C5D9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5488" y="2260601"/>
              <a:ext cx="76200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sp>
        <p:nvSpPr>
          <p:cNvPr id="26" name="Rechteck 25">
            <a:extLst>
              <a:ext uri="{FF2B5EF4-FFF2-40B4-BE49-F238E27FC236}">
                <a16:creationId xmlns:a16="http://schemas.microsoft.com/office/drawing/2014/main" id="{8BF02BA7-56D8-F84E-BB0E-797568DE2268}"/>
              </a:ext>
            </a:extLst>
          </p:cNvPr>
          <p:cNvSpPr/>
          <p:nvPr userDrawn="1"/>
        </p:nvSpPr>
        <p:spPr>
          <a:xfrm>
            <a:off x="8209775" y="3345824"/>
            <a:ext cx="8382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454B2A65-E058-C04E-82A0-67D846C8FE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320" y="3428999"/>
            <a:ext cx="648607" cy="6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8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.maintenance 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41F09C0F-252C-844A-A923-B6A5EB4E249A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s.maintenance</a:t>
            </a:r>
            <a:endParaRPr lang="de-DE" sz="4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762D31F8-1AF1-1F4E-928A-AFC3E5F2B3EC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Anwendungsbeispiele</a:t>
            </a:r>
          </a:p>
        </p:txBody>
      </p:sp>
      <p:pic>
        <p:nvPicPr>
          <p:cNvPr id="12" name="Grafik 11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2090B367-AC79-324B-ADBC-7D7D59B12E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.quality 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E2D579D5-5475-D949-90A9-23627E6A7B2C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s.quality</a:t>
            </a:r>
            <a:endParaRPr lang="de-DE" sz="4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59D1726-9CC0-4D40-8D21-47B052C471E5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Anwendungsbeispiele</a:t>
            </a:r>
          </a:p>
        </p:txBody>
      </p:sp>
      <p:pic>
        <p:nvPicPr>
          <p:cNvPr id="12" name="Grafik 11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E30DFD5E-B41E-5448-8C29-7B0E7CD5D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.optimization 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EFE0DF00-5131-1646-9EE9-C52542F43168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s.optimization</a:t>
            </a:r>
            <a:endParaRPr lang="de-DE" sz="4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70EEC5FE-7DDB-354F-8E81-DAF920F34913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Anwendungsbeispiele</a:t>
            </a:r>
          </a:p>
        </p:txBody>
      </p:sp>
      <p:pic>
        <p:nvPicPr>
          <p:cNvPr id="12" name="Grafik 11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1D6413BE-9506-6540-857C-D3399899CF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.demand Beispi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9BCC1A9-CC49-2148-9D7F-F041CF1A2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998" cy="6858001"/>
          </a:xfrm>
          <a:prstGeom prst="rect">
            <a:avLst/>
          </a:prstGeom>
        </p:spPr>
      </p:pic>
      <p:sp>
        <p:nvSpPr>
          <p:cNvPr id="10" name="Untertitel 2">
            <a:extLst>
              <a:ext uri="{FF2B5EF4-FFF2-40B4-BE49-F238E27FC236}">
                <a16:creationId xmlns:a16="http://schemas.microsoft.com/office/drawing/2014/main" id="{EFE0DF00-5131-1646-9EE9-C52542F43168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s.demand</a:t>
            </a:r>
            <a:endParaRPr lang="de-DE" sz="4400" b="1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70EEC5FE-7DDB-354F-8E81-DAF920F34913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Anwendungsbeispiele</a:t>
            </a:r>
          </a:p>
        </p:txBody>
      </p:sp>
      <p:pic>
        <p:nvPicPr>
          <p:cNvPr id="12" name="Grafik 11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1D6413BE-9506-6540-857C-D3399899CF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.science.solutions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54AAC-CD22-9140-A158-1E5CA779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049DFE-A364-9542-BEBA-8F7E7B6C11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9FC0CE-E425-9A4C-9C8D-F4696EE8F2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96A6372-2695-B64B-AF53-D6A3DC83BA64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8A5D52-661C-D44C-B9BD-9B4EEFE1C7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7" name="Grafik 6" descr="Ein Bild, das Gemüse, verschieden, Broccoli, Gruppe enthält.&#10;&#10;Automatisch generierte Beschreibung">
            <a:extLst>
              <a:ext uri="{FF2B5EF4-FFF2-40B4-BE49-F238E27FC236}">
                <a16:creationId xmlns:a16="http://schemas.microsoft.com/office/drawing/2014/main" id="{1E5B09C6-5173-5542-930A-D162CC4E6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91236" cy="6858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F3F4559-1394-8840-95D5-1A813EE142EA}"/>
              </a:ext>
            </a:extLst>
          </p:cNvPr>
          <p:cNvGrpSpPr/>
          <p:nvPr userDrawn="1"/>
        </p:nvGrpSpPr>
        <p:grpSpPr>
          <a:xfrm>
            <a:off x="2697821" y="3787833"/>
            <a:ext cx="3524908" cy="758253"/>
            <a:chOff x="2697821" y="4775184"/>
            <a:chExt cx="3524908" cy="75825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D3B03F9-FD60-4B47-B8F6-F338912D71E2}"/>
                </a:ext>
              </a:extLst>
            </p:cNvPr>
            <p:cNvSpPr txBox="1"/>
            <p:nvPr/>
          </p:nvSpPr>
          <p:spPr>
            <a:xfrm>
              <a:off x="3062543" y="4832334"/>
              <a:ext cx="3160186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en-US" b="1" dirty="0" err="1">
                  <a:solidFill>
                    <a:schemeClr val="bg1"/>
                  </a:solidFill>
                </a:rPr>
                <a:t>s.maintenance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1F7157D-CCD4-F843-9236-1B3F78190C91}"/>
                </a:ext>
              </a:extLst>
            </p:cNvPr>
            <p:cNvSpPr txBox="1"/>
            <p:nvPr/>
          </p:nvSpPr>
          <p:spPr>
            <a:xfrm>
              <a:off x="3062542" y="5180146"/>
              <a:ext cx="2517082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de-DE" sz="1600" noProof="0" dirty="0">
                  <a:solidFill>
                    <a:schemeClr val="bg1"/>
                  </a:solidFill>
                </a:rPr>
                <a:t>ermöglicht den optimalen Wartungseinsatz von Maschinen.</a:t>
              </a:r>
            </a:p>
          </p:txBody>
        </p: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5D10D255-C574-244F-B563-544C18B809F6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4642636" y="5056659"/>
              <a:ext cx="652976" cy="940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8">
              <a:extLst>
                <a:ext uri="{FF2B5EF4-FFF2-40B4-BE49-F238E27FC236}">
                  <a16:creationId xmlns:a16="http://schemas.microsoft.com/office/drawing/2014/main" id="{25BC9D4C-DAF7-BB4A-BA5F-4709D9AED971}"/>
                </a:ext>
              </a:extLst>
            </p:cNvPr>
            <p:cNvSpPr/>
            <p:nvPr/>
          </p:nvSpPr>
          <p:spPr>
            <a:xfrm rot="13500000">
              <a:off x="5384767" y="4841419"/>
              <a:ext cx="430480" cy="430480"/>
            </a:xfrm>
            <a:custGeom>
              <a:avLst/>
              <a:gdLst>
                <a:gd name="connsiteX0" fmla="*/ 0 w 1019175"/>
                <a:gd name="connsiteY0" fmla="*/ 0 h 1019175"/>
                <a:gd name="connsiteX1" fmla="*/ 1019175 w 1019175"/>
                <a:gd name="connsiteY1" fmla="*/ 0 h 1019175"/>
                <a:gd name="connsiteX2" fmla="*/ 1019175 w 1019175"/>
                <a:gd name="connsiteY2" fmla="*/ 1019175 h 1019175"/>
                <a:gd name="connsiteX3" fmla="*/ 0 w 1019175"/>
                <a:gd name="connsiteY3" fmla="*/ 1019175 h 1019175"/>
                <a:gd name="connsiteX4" fmla="*/ 0 w 1019175"/>
                <a:gd name="connsiteY4" fmla="*/ 0 h 1019175"/>
                <a:gd name="connsiteX0" fmla="*/ 1019175 w 1110615"/>
                <a:gd name="connsiteY0" fmla="*/ 1019175 h 1110615"/>
                <a:gd name="connsiteX1" fmla="*/ 0 w 1110615"/>
                <a:gd name="connsiteY1" fmla="*/ 1019175 h 1110615"/>
                <a:gd name="connsiteX2" fmla="*/ 0 w 1110615"/>
                <a:gd name="connsiteY2" fmla="*/ 0 h 1110615"/>
                <a:gd name="connsiteX3" fmla="*/ 1019175 w 1110615"/>
                <a:gd name="connsiteY3" fmla="*/ 0 h 1110615"/>
                <a:gd name="connsiteX4" fmla="*/ 1110615 w 1110615"/>
                <a:gd name="connsiteY4" fmla="*/ 1110615 h 1110615"/>
                <a:gd name="connsiteX0" fmla="*/ 1019175 w 1019175"/>
                <a:gd name="connsiteY0" fmla="*/ 1019175 h 1019175"/>
                <a:gd name="connsiteX1" fmla="*/ 0 w 1019175"/>
                <a:gd name="connsiteY1" fmla="*/ 1019175 h 1019175"/>
                <a:gd name="connsiteX2" fmla="*/ 0 w 1019175"/>
                <a:gd name="connsiteY2" fmla="*/ 0 h 1019175"/>
                <a:gd name="connsiteX3" fmla="*/ 1019175 w 1019175"/>
                <a:gd name="connsiteY3" fmla="*/ 0 h 1019175"/>
                <a:gd name="connsiteX0" fmla="*/ 0 w 1019175"/>
                <a:gd name="connsiteY0" fmla="*/ 1019175 h 1019175"/>
                <a:gd name="connsiteX1" fmla="*/ 0 w 1019175"/>
                <a:gd name="connsiteY1" fmla="*/ 0 h 1019175"/>
                <a:gd name="connsiteX2" fmla="*/ 1019175 w 1019175"/>
                <a:gd name="connsiteY2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1019175">
                  <a:moveTo>
                    <a:pt x="0" y="1019175"/>
                  </a:moveTo>
                  <a:lnTo>
                    <a:pt x="0" y="0"/>
                  </a:lnTo>
                  <a:lnTo>
                    <a:pt x="1019175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9C43576-ACEE-984B-859C-DF0B3AE66518}"/>
                </a:ext>
              </a:extLst>
            </p:cNvPr>
            <p:cNvGrpSpPr/>
            <p:nvPr/>
          </p:nvGrpSpPr>
          <p:grpSpPr>
            <a:xfrm>
              <a:off x="2697821" y="4775184"/>
              <a:ext cx="288257" cy="288257"/>
              <a:chOff x="597231" y="2558473"/>
              <a:chExt cx="1296000" cy="1296000"/>
            </a:xfrm>
          </p:grpSpPr>
          <p:sp>
            <p:nvSpPr>
              <p:cNvPr id="14" name="Inhaltsplatzhalter 14">
                <a:extLst>
                  <a:ext uri="{FF2B5EF4-FFF2-40B4-BE49-F238E27FC236}">
                    <a16:creationId xmlns:a16="http://schemas.microsoft.com/office/drawing/2014/main" id="{8F9F14EF-8CD9-D942-A0A5-092D2E9215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231" y="2558473"/>
                <a:ext cx="1296000" cy="1296000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" name="Inhaltsplatzhalter 9">
                <a:extLst>
                  <a:ext uri="{FF2B5EF4-FFF2-40B4-BE49-F238E27FC236}">
                    <a16:creationId xmlns:a16="http://schemas.microsoft.com/office/drawing/2014/main" id="{C4E593B4-2667-624A-A4D0-7A4ABB61C3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EB631A"/>
                  </a:clrFrom>
                  <a:clrTo>
                    <a:srgbClr val="EB631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305" y="2754334"/>
                <a:ext cx="1009853" cy="904278"/>
              </a:xfrm>
              <a:prstGeom prst="rect">
                <a:avLst/>
              </a:prstGeom>
            </p:spPr>
          </p:pic>
        </p:grp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BA98654-C868-8247-A230-255F4FDD2E30}"/>
              </a:ext>
            </a:extLst>
          </p:cNvPr>
          <p:cNvGrpSpPr/>
          <p:nvPr userDrawn="1"/>
        </p:nvGrpSpPr>
        <p:grpSpPr>
          <a:xfrm>
            <a:off x="6367740" y="1003281"/>
            <a:ext cx="3738906" cy="751280"/>
            <a:chOff x="6367740" y="2277719"/>
            <a:chExt cx="3738906" cy="751280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B998B87-5AC3-C143-AB33-C83EAA69C763}"/>
                </a:ext>
              </a:extLst>
            </p:cNvPr>
            <p:cNvSpPr txBox="1"/>
            <p:nvPr/>
          </p:nvSpPr>
          <p:spPr>
            <a:xfrm>
              <a:off x="6716035" y="2675708"/>
              <a:ext cx="2994530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de-DE" sz="1600" noProof="0" dirty="0">
                  <a:solidFill>
                    <a:schemeClr val="bg1"/>
                  </a:solidFill>
                </a:rPr>
                <a:t>unterstützt komplexe Produktionsplanungen.</a:t>
              </a:r>
            </a:p>
          </p:txBody>
        </p: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90972A1C-9076-9840-8813-F690ABBA20B6}"/>
                </a:ext>
              </a:extLst>
            </p:cNvPr>
            <p:cNvCxnSpPr>
              <a:cxnSpLocks/>
            </p:cNvCxnSpPr>
            <p:nvPr/>
          </p:nvCxnSpPr>
          <p:spPr>
            <a:xfrm>
              <a:off x="8250409" y="2564609"/>
              <a:ext cx="133660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hteck 8">
              <a:extLst>
                <a:ext uri="{FF2B5EF4-FFF2-40B4-BE49-F238E27FC236}">
                  <a16:creationId xmlns:a16="http://schemas.microsoft.com/office/drawing/2014/main" id="{94F55DE7-90AC-9A49-B74D-A8EAA8BCC23A}"/>
                </a:ext>
              </a:extLst>
            </p:cNvPr>
            <p:cNvSpPr/>
            <p:nvPr/>
          </p:nvSpPr>
          <p:spPr>
            <a:xfrm rot="13500000">
              <a:off x="9676166" y="2349368"/>
              <a:ext cx="430480" cy="430480"/>
            </a:xfrm>
            <a:custGeom>
              <a:avLst/>
              <a:gdLst>
                <a:gd name="connsiteX0" fmla="*/ 0 w 1019175"/>
                <a:gd name="connsiteY0" fmla="*/ 0 h 1019175"/>
                <a:gd name="connsiteX1" fmla="*/ 1019175 w 1019175"/>
                <a:gd name="connsiteY1" fmla="*/ 0 h 1019175"/>
                <a:gd name="connsiteX2" fmla="*/ 1019175 w 1019175"/>
                <a:gd name="connsiteY2" fmla="*/ 1019175 h 1019175"/>
                <a:gd name="connsiteX3" fmla="*/ 0 w 1019175"/>
                <a:gd name="connsiteY3" fmla="*/ 1019175 h 1019175"/>
                <a:gd name="connsiteX4" fmla="*/ 0 w 1019175"/>
                <a:gd name="connsiteY4" fmla="*/ 0 h 1019175"/>
                <a:gd name="connsiteX0" fmla="*/ 1019175 w 1110615"/>
                <a:gd name="connsiteY0" fmla="*/ 1019175 h 1110615"/>
                <a:gd name="connsiteX1" fmla="*/ 0 w 1110615"/>
                <a:gd name="connsiteY1" fmla="*/ 1019175 h 1110615"/>
                <a:gd name="connsiteX2" fmla="*/ 0 w 1110615"/>
                <a:gd name="connsiteY2" fmla="*/ 0 h 1110615"/>
                <a:gd name="connsiteX3" fmla="*/ 1019175 w 1110615"/>
                <a:gd name="connsiteY3" fmla="*/ 0 h 1110615"/>
                <a:gd name="connsiteX4" fmla="*/ 1110615 w 1110615"/>
                <a:gd name="connsiteY4" fmla="*/ 1110615 h 1110615"/>
                <a:gd name="connsiteX0" fmla="*/ 1019175 w 1019175"/>
                <a:gd name="connsiteY0" fmla="*/ 1019175 h 1019175"/>
                <a:gd name="connsiteX1" fmla="*/ 0 w 1019175"/>
                <a:gd name="connsiteY1" fmla="*/ 1019175 h 1019175"/>
                <a:gd name="connsiteX2" fmla="*/ 0 w 1019175"/>
                <a:gd name="connsiteY2" fmla="*/ 0 h 1019175"/>
                <a:gd name="connsiteX3" fmla="*/ 1019175 w 1019175"/>
                <a:gd name="connsiteY3" fmla="*/ 0 h 1019175"/>
                <a:gd name="connsiteX0" fmla="*/ 0 w 1019175"/>
                <a:gd name="connsiteY0" fmla="*/ 1019175 h 1019175"/>
                <a:gd name="connsiteX1" fmla="*/ 0 w 1019175"/>
                <a:gd name="connsiteY1" fmla="*/ 0 h 1019175"/>
                <a:gd name="connsiteX2" fmla="*/ 1019175 w 1019175"/>
                <a:gd name="connsiteY2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1019175">
                  <a:moveTo>
                    <a:pt x="0" y="1019175"/>
                  </a:moveTo>
                  <a:lnTo>
                    <a:pt x="0" y="0"/>
                  </a:lnTo>
                  <a:lnTo>
                    <a:pt x="1019175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E1CB0D-358A-3940-A792-6472566E1655}"/>
                </a:ext>
              </a:extLst>
            </p:cNvPr>
            <p:cNvSpPr txBox="1"/>
            <p:nvPr/>
          </p:nvSpPr>
          <p:spPr>
            <a:xfrm>
              <a:off x="6716036" y="2335690"/>
              <a:ext cx="3160186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en-US" b="1" dirty="0" err="1">
                  <a:solidFill>
                    <a:schemeClr val="bg1"/>
                  </a:solidFill>
                </a:rPr>
                <a:t>s.optimization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7939E06-1D38-634F-9C9C-CAAD81B40AC0}"/>
                </a:ext>
              </a:extLst>
            </p:cNvPr>
            <p:cNvGrpSpPr/>
            <p:nvPr/>
          </p:nvGrpSpPr>
          <p:grpSpPr>
            <a:xfrm>
              <a:off x="6367740" y="2277719"/>
              <a:ext cx="288257" cy="288257"/>
              <a:chOff x="597231" y="2558473"/>
              <a:chExt cx="1296000" cy="1296000"/>
            </a:xfrm>
          </p:grpSpPr>
          <p:sp>
            <p:nvSpPr>
              <p:cNvPr id="22" name="Inhaltsplatzhalter 14">
                <a:extLst>
                  <a:ext uri="{FF2B5EF4-FFF2-40B4-BE49-F238E27FC236}">
                    <a16:creationId xmlns:a16="http://schemas.microsoft.com/office/drawing/2014/main" id="{D9ACC73B-7281-1345-B25F-8588BAA4E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231" y="2558473"/>
                <a:ext cx="1296000" cy="1296000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" name="Inhaltsplatzhalter 9">
                <a:extLst>
                  <a:ext uri="{FF2B5EF4-FFF2-40B4-BE49-F238E27FC236}">
                    <a16:creationId xmlns:a16="http://schemas.microsoft.com/office/drawing/2014/main" id="{8A2A8114-2118-D247-94E5-610137747B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EB631A"/>
                  </a:clrFrom>
                  <a:clrTo>
                    <a:srgbClr val="EB631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305" y="2754334"/>
                <a:ext cx="1009853" cy="904278"/>
              </a:xfrm>
              <a:prstGeom prst="rect">
                <a:avLst/>
              </a:prstGeom>
            </p:spPr>
          </p:pic>
        </p:grp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D4E1ABD3-85F3-3E4B-8A71-A1F83B0D8F87}"/>
              </a:ext>
            </a:extLst>
          </p:cNvPr>
          <p:cNvGrpSpPr/>
          <p:nvPr userDrawn="1"/>
        </p:nvGrpSpPr>
        <p:grpSpPr>
          <a:xfrm>
            <a:off x="7464862" y="2996985"/>
            <a:ext cx="3940900" cy="717713"/>
            <a:chOff x="7464862" y="4303317"/>
            <a:chExt cx="3940900" cy="717713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1705737-CB22-FA44-9F76-E29C41147CAE}"/>
                </a:ext>
              </a:extLst>
            </p:cNvPr>
            <p:cNvSpPr txBox="1"/>
            <p:nvPr/>
          </p:nvSpPr>
          <p:spPr>
            <a:xfrm>
              <a:off x="7826246" y="4344407"/>
              <a:ext cx="3160186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en-US" b="1" dirty="0" err="1">
                  <a:solidFill>
                    <a:schemeClr val="bg1"/>
                  </a:solidFill>
                </a:rPr>
                <a:t>s.demand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E017E24-DC35-954D-A829-A02C1F0FA8F6}"/>
                </a:ext>
              </a:extLst>
            </p:cNvPr>
            <p:cNvSpPr txBox="1"/>
            <p:nvPr/>
          </p:nvSpPr>
          <p:spPr>
            <a:xfrm>
              <a:off x="7826246" y="4667739"/>
              <a:ext cx="2456197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de-DE" sz="1600" noProof="0" dirty="0">
                  <a:solidFill>
                    <a:schemeClr val="bg1"/>
                  </a:solidFill>
                </a:rPr>
                <a:t>liefert vorausschauende Geschäftsprognosen für mehr Absatz und Umsatz.</a:t>
              </a:r>
            </a:p>
          </p:txBody>
        </p: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B013E9A3-A3C5-7848-AEC5-9229441428BB}"/>
                </a:ext>
              </a:extLst>
            </p:cNvPr>
            <p:cNvCxnSpPr>
              <a:cxnSpLocks/>
            </p:cNvCxnSpPr>
            <p:nvPr/>
          </p:nvCxnSpPr>
          <p:spPr>
            <a:xfrm>
              <a:off x="8883996" y="4574779"/>
              <a:ext cx="200213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8">
              <a:extLst>
                <a:ext uri="{FF2B5EF4-FFF2-40B4-BE49-F238E27FC236}">
                  <a16:creationId xmlns:a16="http://schemas.microsoft.com/office/drawing/2014/main" id="{44344F68-B5CC-F34B-A9F6-EA243745FA8B}"/>
                </a:ext>
              </a:extLst>
            </p:cNvPr>
            <p:cNvSpPr/>
            <p:nvPr/>
          </p:nvSpPr>
          <p:spPr>
            <a:xfrm rot="13500000">
              <a:off x="10975282" y="4356750"/>
              <a:ext cx="430480" cy="430480"/>
            </a:xfrm>
            <a:custGeom>
              <a:avLst/>
              <a:gdLst>
                <a:gd name="connsiteX0" fmla="*/ 0 w 1019175"/>
                <a:gd name="connsiteY0" fmla="*/ 0 h 1019175"/>
                <a:gd name="connsiteX1" fmla="*/ 1019175 w 1019175"/>
                <a:gd name="connsiteY1" fmla="*/ 0 h 1019175"/>
                <a:gd name="connsiteX2" fmla="*/ 1019175 w 1019175"/>
                <a:gd name="connsiteY2" fmla="*/ 1019175 h 1019175"/>
                <a:gd name="connsiteX3" fmla="*/ 0 w 1019175"/>
                <a:gd name="connsiteY3" fmla="*/ 1019175 h 1019175"/>
                <a:gd name="connsiteX4" fmla="*/ 0 w 1019175"/>
                <a:gd name="connsiteY4" fmla="*/ 0 h 1019175"/>
                <a:gd name="connsiteX0" fmla="*/ 1019175 w 1110615"/>
                <a:gd name="connsiteY0" fmla="*/ 1019175 h 1110615"/>
                <a:gd name="connsiteX1" fmla="*/ 0 w 1110615"/>
                <a:gd name="connsiteY1" fmla="*/ 1019175 h 1110615"/>
                <a:gd name="connsiteX2" fmla="*/ 0 w 1110615"/>
                <a:gd name="connsiteY2" fmla="*/ 0 h 1110615"/>
                <a:gd name="connsiteX3" fmla="*/ 1019175 w 1110615"/>
                <a:gd name="connsiteY3" fmla="*/ 0 h 1110615"/>
                <a:gd name="connsiteX4" fmla="*/ 1110615 w 1110615"/>
                <a:gd name="connsiteY4" fmla="*/ 1110615 h 1110615"/>
                <a:gd name="connsiteX0" fmla="*/ 1019175 w 1019175"/>
                <a:gd name="connsiteY0" fmla="*/ 1019175 h 1019175"/>
                <a:gd name="connsiteX1" fmla="*/ 0 w 1019175"/>
                <a:gd name="connsiteY1" fmla="*/ 1019175 h 1019175"/>
                <a:gd name="connsiteX2" fmla="*/ 0 w 1019175"/>
                <a:gd name="connsiteY2" fmla="*/ 0 h 1019175"/>
                <a:gd name="connsiteX3" fmla="*/ 1019175 w 1019175"/>
                <a:gd name="connsiteY3" fmla="*/ 0 h 1019175"/>
                <a:gd name="connsiteX0" fmla="*/ 0 w 1019175"/>
                <a:gd name="connsiteY0" fmla="*/ 1019175 h 1019175"/>
                <a:gd name="connsiteX1" fmla="*/ 0 w 1019175"/>
                <a:gd name="connsiteY1" fmla="*/ 0 h 1019175"/>
                <a:gd name="connsiteX2" fmla="*/ 1019175 w 1019175"/>
                <a:gd name="connsiteY2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1019175">
                  <a:moveTo>
                    <a:pt x="0" y="1019175"/>
                  </a:moveTo>
                  <a:lnTo>
                    <a:pt x="0" y="0"/>
                  </a:lnTo>
                  <a:lnTo>
                    <a:pt x="1019175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80E89C26-4EC8-0A4F-8CEE-43959EEC7F1F}"/>
                </a:ext>
              </a:extLst>
            </p:cNvPr>
            <p:cNvGrpSpPr/>
            <p:nvPr/>
          </p:nvGrpSpPr>
          <p:grpSpPr>
            <a:xfrm>
              <a:off x="7464862" y="4303317"/>
              <a:ext cx="288257" cy="288257"/>
              <a:chOff x="597231" y="2558473"/>
              <a:chExt cx="1296000" cy="1296000"/>
            </a:xfrm>
          </p:grpSpPr>
          <p:sp>
            <p:nvSpPr>
              <p:cNvPr id="30" name="Inhaltsplatzhalter 14">
                <a:extLst>
                  <a:ext uri="{FF2B5EF4-FFF2-40B4-BE49-F238E27FC236}">
                    <a16:creationId xmlns:a16="http://schemas.microsoft.com/office/drawing/2014/main" id="{6DF6DE1D-416D-D142-ABE5-9437BD502F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231" y="2558473"/>
                <a:ext cx="1296000" cy="1296000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Inhaltsplatzhalter 9">
                <a:extLst>
                  <a:ext uri="{FF2B5EF4-FFF2-40B4-BE49-F238E27FC236}">
                    <a16:creationId xmlns:a16="http://schemas.microsoft.com/office/drawing/2014/main" id="{E65D2A7D-FAA3-F44C-B053-EEB2DCBEA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EB631A"/>
                  </a:clrFrom>
                  <a:clrTo>
                    <a:srgbClr val="EB631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305" y="2754334"/>
                <a:ext cx="1009853" cy="904278"/>
              </a:xfrm>
              <a:prstGeom prst="rect">
                <a:avLst/>
              </a:prstGeom>
            </p:spPr>
          </p:pic>
        </p:grp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280CF48-DDD7-6446-B106-521BE087DCDA}"/>
              </a:ext>
            </a:extLst>
          </p:cNvPr>
          <p:cNvGrpSpPr/>
          <p:nvPr userDrawn="1"/>
        </p:nvGrpSpPr>
        <p:grpSpPr>
          <a:xfrm>
            <a:off x="494075" y="1855345"/>
            <a:ext cx="3887568" cy="734086"/>
            <a:chOff x="494075" y="2895858"/>
            <a:chExt cx="3887568" cy="734086"/>
          </a:xfrm>
        </p:grpSpPr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5297DDF-6C8C-2548-823D-DC8D91618BB4}"/>
                </a:ext>
              </a:extLst>
            </p:cNvPr>
            <p:cNvSpPr txBox="1"/>
            <p:nvPr/>
          </p:nvSpPr>
          <p:spPr>
            <a:xfrm>
              <a:off x="833319" y="2928772"/>
              <a:ext cx="2358887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009FE3"/>
                </a:buClr>
              </a:pPr>
              <a:r>
                <a:rPr lang="en-US" b="1" dirty="0" err="1">
                  <a:solidFill>
                    <a:schemeClr val="bg1"/>
                  </a:solidFill>
                </a:rPr>
                <a:t>s.quality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80B4A411-706F-CC46-BE6A-CB0AAFD8DBBA}"/>
                </a:ext>
              </a:extLst>
            </p:cNvPr>
            <p:cNvSpPr txBox="1"/>
            <p:nvPr/>
          </p:nvSpPr>
          <p:spPr>
            <a:xfrm>
              <a:off x="822718" y="3276653"/>
              <a:ext cx="2410691" cy="353291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l">
                <a:spcBef>
                  <a:spcPts val="600"/>
                </a:spcBef>
                <a:buClr>
                  <a:srgbClr val="009FE3"/>
                </a:buClr>
              </a:pPr>
              <a:r>
                <a:rPr lang="de-DE" sz="1600" noProof="0" dirty="0">
                  <a:solidFill>
                    <a:schemeClr val="bg1"/>
                  </a:solidFill>
                </a:rPr>
                <a:t>bewertet die Produktqualität bereits im laufenden Prozess.</a:t>
              </a:r>
            </a:p>
          </p:txBody>
        </p: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AEFABB6C-0F1A-5844-ADB4-248D1E797A21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1785107" y="3163970"/>
              <a:ext cx="2076901" cy="180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8">
              <a:extLst>
                <a:ext uri="{FF2B5EF4-FFF2-40B4-BE49-F238E27FC236}">
                  <a16:creationId xmlns:a16="http://schemas.microsoft.com/office/drawing/2014/main" id="{022D26FB-7D60-E141-87E7-EA10E76B08C5}"/>
                </a:ext>
              </a:extLst>
            </p:cNvPr>
            <p:cNvSpPr/>
            <p:nvPr/>
          </p:nvSpPr>
          <p:spPr>
            <a:xfrm rot="13500000">
              <a:off x="3951163" y="2950532"/>
              <a:ext cx="430480" cy="430480"/>
            </a:xfrm>
            <a:custGeom>
              <a:avLst/>
              <a:gdLst>
                <a:gd name="connsiteX0" fmla="*/ 0 w 1019175"/>
                <a:gd name="connsiteY0" fmla="*/ 0 h 1019175"/>
                <a:gd name="connsiteX1" fmla="*/ 1019175 w 1019175"/>
                <a:gd name="connsiteY1" fmla="*/ 0 h 1019175"/>
                <a:gd name="connsiteX2" fmla="*/ 1019175 w 1019175"/>
                <a:gd name="connsiteY2" fmla="*/ 1019175 h 1019175"/>
                <a:gd name="connsiteX3" fmla="*/ 0 w 1019175"/>
                <a:gd name="connsiteY3" fmla="*/ 1019175 h 1019175"/>
                <a:gd name="connsiteX4" fmla="*/ 0 w 1019175"/>
                <a:gd name="connsiteY4" fmla="*/ 0 h 1019175"/>
                <a:gd name="connsiteX0" fmla="*/ 1019175 w 1110615"/>
                <a:gd name="connsiteY0" fmla="*/ 1019175 h 1110615"/>
                <a:gd name="connsiteX1" fmla="*/ 0 w 1110615"/>
                <a:gd name="connsiteY1" fmla="*/ 1019175 h 1110615"/>
                <a:gd name="connsiteX2" fmla="*/ 0 w 1110615"/>
                <a:gd name="connsiteY2" fmla="*/ 0 h 1110615"/>
                <a:gd name="connsiteX3" fmla="*/ 1019175 w 1110615"/>
                <a:gd name="connsiteY3" fmla="*/ 0 h 1110615"/>
                <a:gd name="connsiteX4" fmla="*/ 1110615 w 1110615"/>
                <a:gd name="connsiteY4" fmla="*/ 1110615 h 1110615"/>
                <a:gd name="connsiteX0" fmla="*/ 1019175 w 1019175"/>
                <a:gd name="connsiteY0" fmla="*/ 1019175 h 1019175"/>
                <a:gd name="connsiteX1" fmla="*/ 0 w 1019175"/>
                <a:gd name="connsiteY1" fmla="*/ 1019175 h 1019175"/>
                <a:gd name="connsiteX2" fmla="*/ 0 w 1019175"/>
                <a:gd name="connsiteY2" fmla="*/ 0 h 1019175"/>
                <a:gd name="connsiteX3" fmla="*/ 1019175 w 1019175"/>
                <a:gd name="connsiteY3" fmla="*/ 0 h 1019175"/>
                <a:gd name="connsiteX0" fmla="*/ 0 w 1019175"/>
                <a:gd name="connsiteY0" fmla="*/ 1019175 h 1019175"/>
                <a:gd name="connsiteX1" fmla="*/ 0 w 1019175"/>
                <a:gd name="connsiteY1" fmla="*/ 0 h 1019175"/>
                <a:gd name="connsiteX2" fmla="*/ 1019175 w 1019175"/>
                <a:gd name="connsiteY2" fmla="*/ 0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9175" h="1019175">
                  <a:moveTo>
                    <a:pt x="0" y="1019175"/>
                  </a:moveTo>
                  <a:lnTo>
                    <a:pt x="0" y="0"/>
                  </a:lnTo>
                  <a:lnTo>
                    <a:pt x="1019175" y="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EBB1DFAD-D271-FD4B-BB8C-E7EC67DC3E06}"/>
                </a:ext>
              </a:extLst>
            </p:cNvPr>
            <p:cNvGrpSpPr/>
            <p:nvPr/>
          </p:nvGrpSpPr>
          <p:grpSpPr>
            <a:xfrm>
              <a:off x="494075" y="2895858"/>
              <a:ext cx="288257" cy="288257"/>
              <a:chOff x="597231" y="2558473"/>
              <a:chExt cx="1296000" cy="1296000"/>
            </a:xfrm>
          </p:grpSpPr>
          <p:sp>
            <p:nvSpPr>
              <p:cNvPr id="38" name="Inhaltsplatzhalter 14">
                <a:extLst>
                  <a:ext uri="{FF2B5EF4-FFF2-40B4-BE49-F238E27FC236}">
                    <a16:creationId xmlns:a16="http://schemas.microsoft.com/office/drawing/2014/main" id="{7B532007-20F7-3D42-B166-E14EC4D5A8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231" y="2558473"/>
                <a:ext cx="1296000" cy="1296000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vert="horz" lIns="0" tIns="0" rIns="0" bIns="0" rtlCol="0" anchor="ctr">
                <a:noAutofit/>
              </a:bodyPr>
              <a:lstStyle>
                <a:lvl1pPr marL="216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32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8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64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2160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endParaRPr lang="de-DE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9" name="Inhaltsplatzhalter 9">
                <a:extLst>
                  <a:ext uri="{FF2B5EF4-FFF2-40B4-BE49-F238E27FC236}">
                    <a16:creationId xmlns:a16="http://schemas.microsoft.com/office/drawing/2014/main" id="{DBA1B7DF-ABC1-224C-99A6-57158A927C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EB631A"/>
                  </a:clrFrom>
                  <a:clrTo>
                    <a:srgbClr val="EB631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0305" y="2754334"/>
                <a:ext cx="1009853" cy="904278"/>
              </a:xfrm>
              <a:prstGeom prst="rect">
                <a:avLst/>
              </a:prstGeom>
            </p:spPr>
          </p:pic>
        </p:grpSp>
      </p:grpSp>
      <p:sp>
        <p:nvSpPr>
          <p:cNvPr id="40" name="Untertitel 2">
            <a:extLst>
              <a:ext uri="{FF2B5EF4-FFF2-40B4-BE49-F238E27FC236}">
                <a16:creationId xmlns:a16="http://schemas.microsoft.com/office/drawing/2014/main" id="{9D6F323E-E5B4-A640-9D12-DD2B0FA4AD5F}"/>
              </a:ext>
            </a:extLst>
          </p:cNvPr>
          <p:cNvSpPr txBox="1">
            <a:spLocks/>
          </p:cNvSpPr>
          <p:nvPr userDrawn="1"/>
        </p:nvSpPr>
        <p:spPr>
          <a:xfrm>
            <a:off x="501996" y="5426501"/>
            <a:ext cx="8187708" cy="11861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4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data.science.solutions</a:t>
            </a:r>
            <a:r>
              <a:rPr lang="de-DE" sz="44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1" name="Untertitel 2">
            <a:extLst>
              <a:ext uri="{FF2B5EF4-FFF2-40B4-BE49-F238E27FC236}">
                <a16:creationId xmlns:a16="http://schemas.microsoft.com/office/drawing/2014/main" id="{B363F82C-2DD4-354F-8413-7713EFFCDB53}"/>
              </a:ext>
            </a:extLst>
          </p:cNvPr>
          <p:cNvSpPr txBox="1">
            <a:spLocks/>
          </p:cNvSpPr>
          <p:nvPr userDrawn="1"/>
        </p:nvSpPr>
        <p:spPr>
          <a:xfrm>
            <a:off x="501995" y="6120281"/>
            <a:ext cx="8187708" cy="378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b="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Unsere Lösungen</a:t>
            </a:r>
          </a:p>
        </p:txBody>
      </p:sp>
      <p:pic>
        <p:nvPicPr>
          <p:cNvPr id="42" name="Grafik 41" descr="Ein Bild, das Zeichnung, Teller, Essen enthält.&#10;&#10;Automatisch generierte Beschreibung">
            <a:extLst>
              <a:ext uri="{FF2B5EF4-FFF2-40B4-BE49-F238E27FC236}">
                <a16:creationId xmlns:a16="http://schemas.microsoft.com/office/drawing/2014/main" id="{7D01EABE-4D7F-9543-B896-1B608B5A74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8442" y="5908078"/>
            <a:ext cx="2232000" cy="4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828B5E59-AEB5-4A83-9505-1ED2CCD36F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1"/>
            </p:custDataLst>
            <p:extLst>
              <p:ext uri="{D42A27DB-BD31-4B8C-83A1-F6EECF244321}">
                <p14:modId xmlns:p14="http://schemas.microsoft.com/office/powerpoint/2010/main" val="2496757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2" imgW="592" imgH="591" progId="TCLayout.ActiveDocument.1">
                  <p:embed/>
                </p:oleObj>
              </mc:Choice>
              <mc:Fallback>
                <p:oleObj name="think-cell Folie" r:id="rId32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659B31-3406-4617-A44C-A6AC1B08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37692"/>
            <a:ext cx="8928000" cy="61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Headline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9B750D-5C30-44A7-9890-F04C5549F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736726"/>
            <a:ext cx="11232000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FF5CF-A08E-451C-B454-69C1285D7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1659" y="6429502"/>
            <a:ext cx="28976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rgbClr val="B1B2B2"/>
                </a:solidFill>
              </a:defRPr>
            </a:lvl1pPr>
          </a:lstStyle>
          <a:p>
            <a:fld id="{40FE264A-56F3-422D-8648-0445123E8AE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D35EE583-98D1-4FF6-A54D-EBE6C96C3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9425" y="6429502"/>
            <a:ext cx="69778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lang="de-DE" sz="1000" kern="1200" smtClean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98591A-0944-3240-91DF-353186F9B902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02679E6-A637-4E60-A643-285AF95A2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59096" y="6429502"/>
            <a:ext cx="8873808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lang="de-DE" sz="1000" kern="1200" dirty="0">
                <a:solidFill>
                  <a:srgbClr val="B1B2B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9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1" r:id="rId2"/>
    <p:sldLayoutId id="2147483705" r:id="rId3"/>
    <p:sldLayoutId id="2147483707" r:id="rId4"/>
    <p:sldLayoutId id="2147483695" r:id="rId5"/>
    <p:sldLayoutId id="2147483696" r:id="rId6"/>
    <p:sldLayoutId id="2147483697" r:id="rId7"/>
    <p:sldLayoutId id="2147483708" r:id="rId8"/>
    <p:sldLayoutId id="2147483706" r:id="rId9"/>
    <p:sldLayoutId id="2147483674" r:id="rId10"/>
    <p:sldLayoutId id="2147483673" r:id="rId11"/>
    <p:sldLayoutId id="2147483668" r:id="rId12"/>
    <p:sldLayoutId id="2147483658" r:id="rId13"/>
    <p:sldLayoutId id="2147483710" r:id="rId14"/>
    <p:sldLayoutId id="2147483694" r:id="rId15"/>
    <p:sldLayoutId id="2147483661" r:id="rId16"/>
    <p:sldLayoutId id="2147483699" r:id="rId17"/>
    <p:sldLayoutId id="2147483682" r:id="rId18"/>
    <p:sldLayoutId id="2147483659" r:id="rId19"/>
    <p:sldLayoutId id="2147483712" r:id="rId20"/>
    <p:sldLayoutId id="2147483693" r:id="rId21"/>
    <p:sldLayoutId id="2147483685" r:id="rId22"/>
    <p:sldLayoutId id="2147483680" r:id="rId23"/>
    <p:sldLayoutId id="2147483679" r:id="rId24"/>
    <p:sldLayoutId id="2147483681" r:id="rId25"/>
    <p:sldLayoutId id="2147483677" r:id="rId26"/>
    <p:sldLayoutId id="2147483660" r:id="rId27"/>
    <p:sldLayoutId id="2147483709" r:id="rId28"/>
    <p:sldLayoutId id="214748369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orient="horz" pos="1094" userDrawn="1">
          <p15:clr>
            <a:srgbClr val="F26B43"/>
          </p15:clr>
        </p15:guide>
        <p15:guide id="6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604A4F-0BD7-FBF2-3BA4-D6B250798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9570" y="4224581"/>
            <a:ext cx="6953006" cy="320675"/>
          </a:xfrm>
        </p:spPr>
        <p:txBody>
          <a:bodyPr/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</a:pPr>
            <a:r>
              <a:rPr lang="de-DE" dirty="0"/>
              <a:t>Optimierungsaufgaben</a:t>
            </a:r>
          </a:p>
        </p:txBody>
      </p:sp>
    </p:spTree>
    <p:extLst>
      <p:ext uri="{BB962C8B-B14F-4D97-AF65-F5344CB8AC3E}">
        <p14:creationId xmlns:p14="http://schemas.microsoft.com/office/powerpoint/2010/main" val="16212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22E3BC8-EA99-B369-96E8-66A0882E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 den nächsten Folien findest du drei Aufgaben aus verschiedenen Bereichen der Optimierung.</a:t>
            </a:r>
          </a:p>
          <a:p>
            <a:r>
              <a:rPr lang="de-DE" dirty="0"/>
              <a:t>Deine Aufgabe ist es, </a:t>
            </a:r>
            <a:r>
              <a:rPr lang="de-DE" b="1" dirty="0"/>
              <a:t>zwei</a:t>
            </a:r>
            <a:r>
              <a:rPr lang="de-DE" dirty="0"/>
              <a:t> von ihnen zu wählen und zu lösen.</a:t>
            </a:r>
          </a:p>
          <a:p>
            <a:pPr lvl="1"/>
            <a:r>
              <a:rPr lang="de-DE" dirty="0"/>
              <a:t>Für beide soll eine Idee skizziert werden, wie sie zu lösen ist.</a:t>
            </a:r>
          </a:p>
          <a:p>
            <a:pPr lvl="1"/>
            <a:r>
              <a:rPr lang="de-DE" dirty="0"/>
              <a:t>Für eine der beiden soll zusätzlich eine Lösung in Python implementiert werden.</a:t>
            </a:r>
          </a:p>
          <a:p>
            <a:r>
              <a:rPr lang="de-DE" dirty="0"/>
              <a:t>Es sind keine Daten gegeben. Bitte definiere deinen eigenen Datensatz für die Lösung der Aufgaben.</a:t>
            </a:r>
          </a:p>
          <a:p>
            <a:r>
              <a:rPr lang="de-DE" dirty="0"/>
              <a:t>Anschließend werden wir in einem weiteren Meeting die Ergebnisse besprechen. Wir beurteilen Programmierfähigkeit, mathematische Methoden und Ergebnisqualität.</a:t>
            </a:r>
          </a:p>
          <a:p>
            <a:r>
              <a:rPr lang="de-DE" dirty="0"/>
              <a:t>Bitte sende uns deine Daten, Ergebnisse und den Code spätestens einen Tag vor dem Meeting an uns.</a:t>
            </a:r>
          </a:p>
          <a:p>
            <a:r>
              <a:rPr lang="de-DE" dirty="0"/>
              <a:t>Falls du Fragen oder Anmerkungen hast, kannst du dich gerne melden.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D2FA3E-E8A6-53F0-DC8F-38EF2482C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C1F8B9-0E4A-DFEE-8BFA-E3927D5D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Allgemeine Informationen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01E119-92B1-3206-C942-2EE4C5A54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F3D2E42-64E0-760C-5A2D-EFDAE32F83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E47F77-FD4B-124B-9F0A-9FBA19B8B8A9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A0D7D24-7E26-DD7A-96F7-A61519560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57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3A9372-0F89-A2B5-9E8F-F3693C103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  <a:p>
            <a:pPr lvl="1"/>
            <a:r>
              <a:rPr lang="de-DE" dirty="0"/>
              <a:t>Ein Produktionsunternehmen hat drei Maschinen (A, B, und C), welche zur Fertigung einer Reihe von Produkten verwendet werden. </a:t>
            </a:r>
          </a:p>
          <a:p>
            <a:pPr lvl="1"/>
            <a:r>
              <a:rPr lang="de-DE" dirty="0"/>
              <a:t>Jede Maschine kann jeweils nur ein Produkt gleichzeitig bearbeiten, die Zeit für die Produktion der Produkte ist auf jeder Maschine unterschiedlich. </a:t>
            </a:r>
          </a:p>
          <a:p>
            <a:pPr lvl="1"/>
            <a:r>
              <a:rPr lang="de-DE" dirty="0"/>
              <a:t>Das Unternehmen möchte die Gesamtproduktionszeit für alle Produkte minimieren.</a:t>
            </a:r>
          </a:p>
          <a:p>
            <a:r>
              <a:rPr lang="de-DE" dirty="0"/>
              <a:t>Anwendungsfall:</a:t>
            </a:r>
          </a:p>
          <a:p>
            <a:pPr lvl="1"/>
            <a:r>
              <a:rPr lang="de-DE" dirty="0"/>
              <a:t>Entwerfe ein mathematisches Modell, um das Job Shop Problem zu lösen, und schreibe ein Programm zur Lösung des Problems in Python. </a:t>
            </a:r>
          </a:p>
          <a:p>
            <a:pPr lvl="1"/>
            <a:r>
              <a:rPr lang="de-DE" dirty="0"/>
              <a:t>Das Programm soll dazu in der Lage sein, verschiedene Mengen von Produkten und Maschinen zu verarbeiten, und soll in jedem gegebenen Szenario die optimale Produktionsreihenfolge ermitteln.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697B8-7466-FD25-9C18-6D075E2A3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Job Shop Problem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D14F6B-DECD-2686-6284-35B2FB9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C94782-5590-B239-14B2-035D008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3A6708-B53A-0416-7F2E-CC3D80AA10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11B709-72C2-4942-A32F-D36D00180733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DC11FE-AFCA-6E6C-9DFE-3C0D73677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C2EA1D-5328-5D28-B378-1479457AAD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425" y="29038"/>
            <a:ext cx="3021206" cy="21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3A9372-0F89-A2B5-9E8F-F3693C103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  <a:p>
            <a:pPr lvl="1"/>
            <a:r>
              <a:rPr lang="de-DE" dirty="0"/>
              <a:t>Ein Verkäufer muss eine Reihe von Städten besuchen und am Ende wieder zum Startort zurückkehren. </a:t>
            </a:r>
          </a:p>
          <a:p>
            <a:pPr lvl="1"/>
            <a:r>
              <a:rPr lang="de-DE" dirty="0"/>
              <a:t>Distanzen zwischen den Städten sind bekannt. </a:t>
            </a:r>
          </a:p>
          <a:p>
            <a:pPr lvl="1"/>
            <a:r>
              <a:rPr lang="de-DE" dirty="0"/>
              <a:t>Ziel ist es, die kürzeste Route zu finden, mit der alle Städte genau einmal besucht werden und die zum Startort zurück kehrt.</a:t>
            </a:r>
          </a:p>
          <a:p>
            <a:r>
              <a:rPr lang="de-DE" dirty="0"/>
              <a:t>Anwendungsfall:</a:t>
            </a:r>
          </a:p>
          <a:p>
            <a:pPr lvl="1"/>
            <a:r>
              <a:rPr lang="de-DE" dirty="0"/>
              <a:t>Entwerfe ein mathematisches Modell, um das TSP zu lösen, und schreibe ein Programm zur Lösung des Problems in Python. </a:t>
            </a:r>
          </a:p>
          <a:p>
            <a:pPr lvl="1"/>
            <a:r>
              <a:rPr lang="de-DE" dirty="0"/>
              <a:t>Das Programm soll dazu in der Lage sein, verschiedene Mengen von Städten und Distanzen zu verarbeiten, und soll in jedem gegebenen Szenario die optimale Route ermitteln.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697B8-7466-FD25-9C18-6D075E2A3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Traveling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D14F6B-DECD-2686-6284-35B2FB9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C94782-5590-B239-14B2-035D008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3A6708-B53A-0416-7F2E-CC3D80AA10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61C747-A566-CA44-A03D-C0E5DD4BFD26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DC11FE-AFCA-6E6C-9DFE-3C0D73677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C2EA1D-5328-5D28-B378-1479457AAD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425" y="123425"/>
            <a:ext cx="3021206" cy="19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33A9372-0F89-A2B5-9E8F-F3693C103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  <a:p>
            <a:pPr lvl="1"/>
            <a:r>
              <a:rPr lang="de-DE" dirty="0"/>
              <a:t>Ein Lieferunternehmen muss Güter an eine Menge von Kunden liefern und dabei auf einen Fuhrpark zurück greifen. </a:t>
            </a:r>
          </a:p>
          <a:p>
            <a:pPr lvl="1"/>
            <a:r>
              <a:rPr lang="de-DE" dirty="0"/>
              <a:t>Jedes Fahrzeug hat eine beschränkte Kapazität und verursacht feste Kosten. </a:t>
            </a:r>
          </a:p>
          <a:p>
            <a:pPr lvl="1"/>
            <a:r>
              <a:rPr lang="de-DE" dirty="0"/>
              <a:t>Jeder Kunde hat eine unterschiedliche Nachfrage </a:t>
            </a:r>
            <a:r>
              <a:rPr lang="de-DE"/>
              <a:t>und eigene </a:t>
            </a:r>
            <a:r>
              <a:rPr lang="de-DE" dirty="0"/>
              <a:t>Zeitfenster, in denen er die Lieferung empfangen kann. </a:t>
            </a:r>
          </a:p>
          <a:p>
            <a:pPr lvl="1"/>
            <a:r>
              <a:rPr lang="de-DE" dirty="0"/>
              <a:t>Ziel ist es, für die Fahrzeuge die optimale Route zu finden, die Gesamtkosten der Lieferung minimiert und alle Bedingungen erfüllt.</a:t>
            </a:r>
          </a:p>
          <a:p>
            <a:r>
              <a:rPr lang="de-DE" dirty="0"/>
              <a:t>Anwendungsfall:</a:t>
            </a:r>
          </a:p>
          <a:p>
            <a:pPr lvl="1"/>
            <a:r>
              <a:rPr lang="de-DE" dirty="0"/>
              <a:t>Entwerfe ein mathematisches Modell, um das VRP zu lösen, und schreibe ein Programm zur Lösung des Problems in Python. </a:t>
            </a:r>
          </a:p>
          <a:p>
            <a:pPr lvl="1"/>
            <a:r>
              <a:rPr lang="de-DE" dirty="0"/>
              <a:t>Das Programm soll dazu in der Lage sein, verschiedene Mengen von Kunden und Fahrzeugen zu berücksichtigen, und soll in jedem gegebenen Szenario die optimale Route ermitteln..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8697B8-7466-FD25-9C18-6D075E2A3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Vehicle Routing Problem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0D14F6B-DECD-2686-6284-35B2FB9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Anwendungsfall 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C94782-5590-B239-14B2-035D008EB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FE264A-56F3-422D-8648-0445123E8AE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3A6708-B53A-0416-7F2E-CC3D80AA10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5F14E15-ABD3-134F-A183-297C5D9EC3B3}" type="datetime1">
              <a:rPr lang="de-DE" smtClean="0"/>
              <a:t>20.06.23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8DC11FE-AFCA-6E6C-9DFE-3C0D73677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de-DE"/>
              <a:t>Optimierungsaufgabe । statmath GmbH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C2EA1D-5328-5D28-B378-1479457AAD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425" y="266226"/>
            <a:ext cx="3021206" cy="17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1cfea2fc-6a10-4506-bdb4-fcb6ce120650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tatmath">
  <a:themeElements>
    <a:clrScheme name="statma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FE3"/>
      </a:accent1>
      <a:accent2>
        <a:srgbClr val="2A4889"/>
      </a:accent2>
      <a:accent3>
        <a:srgbClr val="EB6521"/>
      </a:accent3>
      <a:accent4>
        <a:srgbClr val="05A017"/>
      </a:accent4>
      <a:accent5>
        <a:srgbClr val="C4C8CD"/>
      </a:accent5>
      <a:accent6>
        <a:srgbClr val="606A74"/>
      </a:accent6>
      <a:hlink>
        <a:srgbClr val="009FE3"/>
      </a:hlink>
      <a:folHlink>
        <a:srgbClr val="009FE3"/>
      </a:folHlink>
    </a:clrScheme>
    <a:fontScheme name="Benutzerdefiniert 2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16000" indent="-216000" algn="l">
          <a:lnSpc>
            <a:spcPct val="150000"/>
          </a:lnSpc>
          <a:spcBef>
            <a:spcPts val="600"/>
          </a:spcBef>
          <a:buClr>
            <a:srgbClr val="009FE3"/>
          </a:buClr>
          <a:buFont typeface="Wingdings" panose="05000000000000000000" pitchFamily="2" charset="2"/>
          <a:buChar char="§"/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3" id="{CA75F2CE-3B87-8A41-81EB-F6F2C27DA15A}" vid="{B2967479-0755-EB43-BC31-43F4E71D9F9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statmath</Template>
  <TotalTime>0</TotalTime>
  <Words>507</Words>
  <Application>Microsoft Macintosh PowerPoint</Application>
  <PresentationFormat>Breitbild</PresentationFormat>
  <Paragraphs>50</Paragraphs>
  <Slides>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Wingdings</vt:lpstr>
      <vt:lpstr>statmath</vt:lpstr>
      <vt:lpstr>think-cell Folie</vt:lpstr>
      <vt:lpstr>PowerPoint-Präsentation</vt:lpstr>
      <vt:lpstr>Allgemeine Informationen</vt:lpstr>
      <vt:lpstr>Anwendungsfall 1</vt:lpstr>
      <vt:lpstr>Anwendungsfall 2</vt:lpstr>
      <vt:lpstr>Anwendungsfall 3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Klemm, Matthias</dc:creator>
  <cp:keywords/>
  <dc:description/>
  <cp:lastModifiedBy>Klemm, Matthias</cp:lastModifiedBy>
  <cp:revision>7</cp:revision>
  <dcterms:created xsi:type="dcterms:W3CDTF">2023-02-07T10:35:51Z</dcterms:created>
  <dcterms:modified xsi:type="dcterms:W3CDTF">2023-06-20T15:07:38Z</dcterms:modified>
  <cp:category/>
</cp:coreProperties>
</file>